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43"/>
  </p:notesMasterIdLst>
  <p:sldIdLst>
    <p:sldId id="256" r:id="rId2"/>
    <p:sldId id="257" r:id="rId3"/>
    <p:sldId id="258" r:id="rId4"/>
    <p:sldId id="300" r:id="rId5"/>
    <p:sldId id="261" r:id="rId6"/>
    <p:sldId id="299" r:id="rId7"/>
    <p:sldId id="263" r:id="rId8"/>
    <p:sldId id="307" r:id="rId9"/>
    <p:sldId id="298" r:id="rId10"/>
    <p:sldId id="310" r:id="rId11"/>
    <p:sldId id="302" r:id="rId12"/>
    <p:sldId id="303" r:id="rId13"/>
    <p:sldId id="304" r:id="rId14"/>
    <p:sldId id="270" r:id="rId15"/>
    <p:sldId id="271" r:id="rId16"/>
    <p:sldId id="308"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09" r:id="rId32"/>
    <p:sldId id="288" r:id="rId33"/>
    <p:sldId id="289" r:id="rId34"/>
    <p:sldId id="290" r:id="rId35"/>
    <p:sldId id="291" r:id="rId36"/>
    <p:sldId id="297" r:id="rId37"/>
    <p:sldId id="292" r:id="rId38"/>
    <p:sldId id="293" r:id="rId39"/>
    <p:sldId id="294" r:id="rId40"/>
    <p:sldId id="295" r:id="rId41"/>
    <p:sldId id="296"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A0A"/>
    <a:srgbClr val="591152"/>
    <a:srgbClr val="3E364A"/>
    <a:srgbClr val="FF0085"/>
    <a:srgbClr val="FF73BB"/>
    <a:srgbClr val="8F2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0"/>
    <p:restoredTop sz="96920" autoAdjust="0"/>
  </p:normalViewPr>
  <p:slideViewPr>
    <p:cSldViewPr snapToGrid="0">
      <p:cViewPr>
        <p:scale>
          <a:sx n="150" d="100"/>
          <a:sy n="150" d="100"/>
        </p:scale>
        <p:origin x="-144"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488158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Designer - Make this into a header slide</a:t>
            </a:r>
          </a:p>
          <a:p>
            <a:pPr marL="0" marR="0" lvl="0" indent="0" algn="l" rtl="0">
              <a:spcBef>
                <a:spcPts val="0"/>
              </a:spcBef>
              <a:buSzPct val="25000"/>
              <a:buNone/>
            </a:pPr>
            <a:r>
              <a:rPr lang="en-GB" sz="1200" b="1" i="0" u="none" strike="noStrike" cap="none">
                <a:solidFill>
                  <a:schemeClr val="dk1"/>
                </a:solidFill>
                <a:latin typeface="Calibri"/>
                <a:ea typeface="Calibri"/>
                <a:cs typeface="Calibri"/>
                <a:sym typeface="Calibri"/>
              </a:rPr>
              <a:t>Writer: Can we change the title? Maybe to something like “Media Advertising on the WiFi network pitch pack”? Or just “WiFi Media Advertising Pitch Pack” Or something similar if that’s too much of a mouthful.. I’m open to suggestions. The title should reflect that these are media advertising opps on the WiFi landing pages…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9" name="Shape 1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0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TF Notes: </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DESIGNER: Create page design</a:t>
            </a:r>
          </a:p>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33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9" name="Shape 3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DESIGNER: Create page design – show Mobile screenshots examples</a:t>
            </a:r>
          </a:p>
        </p:txBody>
      </p:sp>
      <p:sp>
        <p:nvSpPr>
          <p:cNvPr id="340" name="Shape 3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1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1" i="0" u="none" strike="noStrike" cap="none">
                <a:solidFill>
                  <a:schemeClr val="dk1"/>
                </a:solidFill>
                <a:latin typeface="Calibri"/>
                <a:ea typeface="Calibri"/>
                <a:cs typeface="Calibri"/>
                <a:sym typeface="Calibri"/>
              </a:rPr>
              <a:t>TF notes:</a:t>
            </a:r>
          </a:p>
          <a:p>
            <a:pPr marL="0" marR="0" lvl="0" indent="0" algn="l" rtl="0">
              <a:spcBef>
                <a:spcPts val="0"/>
              </a:spcBef>
              <a:buSzPct val="25000"/>
              <a:buNone/>
            </a:pPr>
            <a:r>
              <a:rPr lang="en-GB" sz="1200" b="1" i="0" u="none" strike="noStrike" cap="none">
                <a:solidFill>
                  <a:schemeClr val="dk1"/>
                </a:solidFill>
                <a:latin typeface="Calibri"/>
                <a:ea typeface="Calibri"/>
                <a:cs typeface="Calibri"/>
                <a:sym typeface="Calibri"/>
              </a:rPr>
              <a:t>- Writer: Add punchy headline about sponsorship</a:t>
            </a:r>
          </a:p>
        </p:txBody>
      </p:sp>
      <p:sp>
        <p:nvSpPr>
          <p:cNvPr id="360" name="Shape 3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07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Writer: Add punchy headline and place nice image of a lounge behind.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Designer: Design up this slide, add image or icons to make it not look so information heavy.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9" name="Shape 3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646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WRITER: Add punchy headline like ‘see how it works’ show screenshot image and include link to actual site as below.</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Designer: This slide needs to show the </a:t>
            </a:r>
            <a:r>
              <a:rPr lang="en-GB" sz="1200" b="1" i="0" u="none" strike="noStrike" cap="none" dirty="0">
                <a:solidFill>
                  <a:schemeClr val="dk1"/>
                </a:solidFill>
                <a:latin typeface="Calibri"/>
                <a:ea typeface="Calibri"/>
                <a:cs typeface="Calibri"/>
                <a:sym typeface="Calibri"/>
              </a:rPr>
              <a:t>user journey for the business lounges and should be included straight after the slides for business lounges. Please see if you can access the link below and screenshot it…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RG Notes: Jenny: Currently no media placements on here, but bespoke options available</a:t>
            </a:r>
          </a:p>
        </p:txBody>
      </p:sp>
      <p:sp>
        <p:nvSpPr>
          <p:cNvPr id="386" name="Shape 3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18</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13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 Designer: Please design up the page</a:t>
            </a:r>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274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WRITER - Add punchy headline and edit sub header using messaging framework</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DESIGNER – Please design this up and maybe add icons if they can be used to simplify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4" name="Shape 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838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a:solidFill>
                  <a:schemeClr val="dk1"/>
                </a:solidFill>
                <a:latin typeface="Calibri"/>
                <a:ea typeface="Calibri"/>
                <a:cs typeface="Calibri"/>
                <a:sym typeface="Calibri"/>
              </a:rPr>
              <a:t>TF notes: Add punchy header and edit copy using messaging framework. </a:t>
            </a:r>
            <a:r>
              <a:rPr lang="en-GB" sz="1200" b="1" i="0" u="none" strike="noStrike" cap="none">
                <a:solidFill>
                  <a:schemeClr val="dk1"/>
                </a:solidFill>
                <a:latin typeface="Calibri"/>
                <a:ea typeface="Calibri"/>
                <a:cs typeface="Calibri"/>
                <a:sym typeface="Calibri"/>
              </a:rPr>
              <a:t>Please also add in copy to make this sound more inviting!</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Sessions, uniques and impressions: Please make this as a consistent design format across all locations. All stats have been included.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1" name="Shape 4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21</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7656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7" name="Shape 4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header and then the rest should be done in design.</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slide layout</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 Are you able to outline somewhere that each airport has a different look and feel? This is just an example of one…</a:t>
            </a:r>
          </a:p>
        </p:txBody>
      </p:sp>
      <p:sp>
        <p:nvSpPr>
          <p:cNvPr id="418" name="Shape 4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339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design </a:t>
            </a:r>
          </a:p>
        </p:txBody>
      </p:sp>
      <p:sp>
        <p:nvSpPr>
          <p:cNvPr id="430" name="Shape 4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72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 WRITER: Provide intro and Target copy towards a potential advertising brand as a target audience and their exposure on our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landing pages. But also explain what Virgin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is, and where we cover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for media advertising: these locations are; Heathrow airport all terminals, selected business lounges, regional airports, a group of 2000 pubs across the UK, Street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and Councils. Idea – Can emphasise how media can ‘disrupt’ their advertising strategy/plans! Use the messaging framework to do this.</a:t>
            </a:r>
          </a:p>
        </p:txBody>
      </p:sp>
    </p:spTree>
    <p:extLst>
      <p:ext uri="{BB962C8B-B14F-4D97-AF65-F5344CB8AC3E}">
        <p14:creationId xmlns:p14="http://schemas.microsoft.com/office/powerpoint/2010/main" val="3985566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design</a:t>
            </a:r>
          </a:p>
        </p:txBody>
      </p:sp>
      <p:sp>
        <p:nvSpPr>
          <p:cNvPr id="443" name="Shape 4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16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Design slide highlighting the media opportunities. Note – the screenshot will need to be updated as it currently shows Arqiva.</a:t>
            </a:r>
          </a:p>
        </p:txBody>
      </p:sp>
      <p:sp>
        <p:nvSpPr>
          <p:cNvPr id="456" name="Shape 4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9377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WRITER - Punchy headline and then leverage content from the messaging framework.</a:t>
            </a:r>
          </a:p>
        </p:txBody>
      </p:sp>
    </p:spTree>
    <p:extLst>
      <p:ext uri="{BB962C8B-B14F-4D97-AF65-F5344CB8AC3E}">
        <p14:creationId xmlns:p14="http://schemas.microsoft.com/office/powerpoint/2010/main" val="303203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4" name="Shape 4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 and re-write using the messaging framework</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pay layout and add icons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RG notes: See attached PP presentation for more info (created by Ad2one in PDF format so cannot copy and paste)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GB" sz="1200" b="1" i="0" u="none" strike="noStrike" cap="none">
                <a:solidFill>
                  <a:schemeClr val="dk1"/>
                </a:solidFill>
                <a:latin typeface="Calibri"/>
                <a:ea typeface="Calibri"/>
                <a:cs typeface="Calibri"/>
                <a:sym typeface="Calibri"/>
              </a:rPr>
              <a:t>RG: Did you review the presentation I had attached? and can you add anything else in to make this look like more of an attractive sales opp? – You could add in the mobile placements?  Because of the length of this presentation already (long!) we would recommend keeping the bullet points up front and then just showing the user journey.</a:t>
            </a:r>
          </a:p>
        </p:txBody>
      </p:sp>
      <p:sp>
        <p:nvSpPr>
          <p:cNvPr id="475" name="Shape 4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324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28</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66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91" name="Shape 4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29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7379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04" name="Shape 5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9094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WRITER: Add punchy headline and edit using the messaging framework</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23" name="Shape 5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3766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 and articulate that the </a:t>
            </a:r>
            <a:r>
              <a:rPr lang="en-GB" sz="1200" b="1" i="0" u="none" strike="noStrike" cap="none">
                <a:solidFill>
                  <a:schemeClr val="dk1"/>
                </a:solidFill>
                <a:latin typeface="Calibri"/>
                <a:ea typeface="Calibri"/>
                <a:cs typeface="Calibri"/>
                <a:sym typeface="Calibri"/>
              </a:rPr>
              <a:t>MPU &amp; leaderboard placement will be available for advertising very shortly. </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171450" marR="0" lvl="0" indent="-17145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530" name="Shape 5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421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DESIGNER: The layout of this slide should be able to be leveraged from the About Us presentation. Please make sure the following changes have also been incorporated.</a:t>
            </a:r>
          </a:p>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Change ‘</a:t>
            </a:r>
            <a:r>
              <a:rPr lang="en-GB" sz="1200" b="0" i="0" u="none" strike="noStrike" cap="none" dirty="0" err="1">
                <a:solidFill>
                  <a:schemeClr val="dk1"/>
                </a:solidFill>
                <a:latin typeface="Calibri"/>
                <a:ea typeface="Calibri"/>
                <a:cs typeface="Calibri"/>
                <a:sym typeface="Calibri"/>
              </a:rPr>
              <a:t>Arqiva</a:t>
            </a:r>
            <a:r>
              <a:rPr lang="en-GB" sz="1200" b="0" i="0" u="none" strike="noStrike" cap="none" dirty="0">
                <a:solidFill>
                  <a:schemeClr val="dk1"/>
                </a:solidFill>
                <a:latin typeface="Calibri"/>
                <a:ea typeface="Calibri"/>
                <a:cs typeface="Calibri"/>
                <a:sym typeface="Calibri"/>
              </a:rPr>
              <a:t>’ to Virgin </a:t>
            </a:r>
            <a:r>
              <a:rPr lang="en-GB" sz="1200" b="0" i="0" u="none" strike="noStrike" cap="none" dirty="0" err="1">
                <a:solidFill>
                  <a:schemeClr val="dk1"/>
                </a:solidFill>
                <a:latin typeface="Calibri"/>
                <a:ea typeface="Calibri"/>
                <a:cs typeface="Calibri"/>
                <a:sym typeface="Calibri"/>
              </a:rPr>
              <a:t>WiFi</a:t>
            </a:r>
            <a:endParaRPr lang="en-GB"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Remove the first annual turnover circle</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2</a:t>
            </a:r>
            <a:r>
              <a:rPr lang="en-GB" sz="1200" b="0" i="0" u="none" strike="noStrike" cap="none" baseline="30000" dirty="0">
                <a:solidFill>
                  <a:schemeClr val="dk1"/>
                </a:solidFill>
                <a:latin typeface="Calibri"/>
                <a:ea typeface="Calibri"/>
                <a:cs typeface="Calibri"/>
                <a:sym typeface="Calibri"/>
              </a:rPr>
              <a:t>nd</a:t>
            </a:r>
            <a:r>
              <a:rPr lang="en-GB" sz="1200" b="0" i="0" u="none" strike="noStrike" cap="none" dirty="0">
                <a:solidFill>
                  <a:schemeClr val="dk1"/>
                </a:solidFill>
                <a:latin typeface="Calibri"/>
                <a:ea typeface="Calibri"/>
                <a:cs typeface="Calibri"/>
                <a:sym typeface="Calibri"/>
              </a:rPr>
              <a:t> circle: Change from 5m to 6m</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Remove all circles referring to ‘hotels’</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Please change the ’58 business airline lounges’ box to ‘16 business lounges have media advertising available on our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network’</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Change ‘32 airports’ to ‘14’. But also add that Heathrow (all terminals) is part of the 14</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Maybe you can change the title to indicate something along the lines of this is where media advertising is available across our network as I have only provided the numbers for media availability and not </a:t>
            </a:r>
            <a:r>
              <a:rPr lang="en-GB" sz="1200" b="0" i="0" u="none" strike="noStrike" cap="none" dirty="0" err="1">
                <a:solidFill>
                  <a:schemeClr val="dk1"/>
                </a:solidFill>
                <a:latin typeface="Calibri"/>
                <a:ea typeface="Calibri"/>
                <a:cs typeface="Calibri"/>
                <a:sym typeface="Calibri"/>
              </a:rPr>
              <a:t>WiFi</a:t>
            </a:r>
            <a:r>
              <a:rPr lang="en-GB" sz="1200" b="0" i="0" u="none" strike="noStrike" cap="none" dirty="0">
                <a:solidFill>
                  <a:schemeClr val="dk1"/>
                </a:solidFill>
                <a:latin typeface="Calibri"/>
                <a:ea typeface="Calibri"/>
                <a:cs typeface="Calibri"/>
                <a:sym typeface="Calibri"/>
              </a:rPr>
              <a:t> as a whole</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WRITER: No actions at this stage</a:t>
            </a:r>
          </a:p>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35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3" name="Shape 5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p:txBody>
      </p:sp>
      <p:sp>
        <p:nvSpPr>
          <p:cNvPr id="554" name="Shape 5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4738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 and update copy based on messaging framework</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8" name="Shape 5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36</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0536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 and update copy based on messaging framework</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8" name="Shape 5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521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punchy headline and update copy as per the messaging framework</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 – highlighting the advertising placements</a:t>
            </a:r>
          </a:p>
        </p:txBody>
      </p:sp>
      <p:sp>
        <p:nvSpPr>
          <p:cNvPr id="577" name="Shape 5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38</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148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 – highlighting the MPU advertising placement</a:t>
            </a:r>
          </a:p>
          <a:p>
            <a:pPr marL="0" marR="0" lvl="0" indent="0" algn="l" rtl="0">
              <a:spcBef>
                <a:spcPts val="0"/>
              </a:spcBef>
              <a:buSzPct val="25000"/>
              <a:buNone/>
            </a:pPr>
            <a:endParaRPr sz="1200" b="1" i="0" u="none" strike="noStrike" cap="none">
              <a:solidFill>
                <a:schemeClr val="dk1"/>
              </a:solidFill>
              <a:latin typeface="Calibri"/>
              <a:ea typeface="Calibri"/>
              <a:cs typeface="Calibri"/>
              <a:sym typeface="Calibri"/>
            </a:endParaRPr>
          </a:p>
        </p:txBody>
      </p:sp>
      <p:sp>
        <p:nvSpPr>
          <p:cNvPr id="590" name="Shape 5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383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layout – highlighting the advertising placement/s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3" name="Shape 6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40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1647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616" name="Shape 61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41</a:t>
            </a:fld>
            <a:endParaRPr lang="en-GB"/>
          </a:p>
        </p:txBody>
      </p:sp>
    </p:spTree>
    <p:extLst>
      <p:ext uri="{BB962C8B-B14F-4D97-AF65-F5344CB8AC3E}">
        <p14:creationId xmlns:p14="http://schemas.microsoft.com/office/powerpoint/2010/main" val="140632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TF Notes: Edit as per the messaging framework, add punchy headline</a:t>
            </a:r>
          </a:p>
          <a:p>
            <a:pPr marL="171450" marR="0" lvl="0" indent="-171450" algn="l" rtl="0">
              <a:spcBef>
                <a:spcPts val="0"/>
              </a:spcBef>
              <a:spcAft>
                <a:spcPts val="0"/>
              </a:spcAft>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TF notes: </a:t>
            </a:r>
          </a:p>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 WRITER: Edit as per the messaging framework, add punchy headline. Refer to clients notes on objective.</a:t>
            </a:r>
          </a:p>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 DESIGNER: Layout as appropriate in relevant slide style, add icons for laptop, tablet and mobile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GB" sz="1200" b="1" i="0" u="none" strike="noStrike" cap="none" dirty="0">
                <a:solidFill>
                  <a:schemeClr val="dk1"/>
                </a:solidFill>
                <a:latin typeface="Calibri"/>
                <a:ea typeface="Calibri"/>
                <a:cs typeface="Calibri"/>
                <a:sym typeface="Calibri"/>
              </a:rPr>
              <a:t>RG notes: </a:t>
            </a:r>
          </a:p>
          <a:p>
            <a:pPr marL="0" marR="0" lvl="0" indent="0" algn="l" rtl="0">
              <a:spcBef>
                <a:spcPts val="0"/>
              </a:spcBef>
              <a:buSzPct val="25000"/>
              <a:buNone/>
            </a:pPr>
            <a:r>
              <a:rPr lang="en-GB" sz="1200" b="1" i="0" u="none" strike="noStrike" cap="none" dirty="0">
                <a:solidFill>
                  <a:schemeClr val="dk1"/>
                </a:solidFill>
                <a:latin typeface="Calibri"/>
                <a:ea typeface="Calibri"/>
                <a:cs typeface="Calibri"/>
                <a:sym typeface="Calibri"/>
              </a:rPr>
              <a:t>- Objective: Now we’ve outlined who we are and where they can advertise, I want to outline what opportunities are available</a:t>
            </a:r>
          </a:p>
          <a:p>
            <a:pPr marL="171450" marR="0" lvl="0" indent="-171450" algn="l" rtl="0">
              <a:spcBef>
                <a:spcPts val="0"/>
              </a:spcBef>
              <a:buClr>
                <a:schemeClr val="dk1"/>
              </a:buClr>
              <a:buSzPct val="100000"/>
              <a:buFont typeface="Calibri"/>
              <a:buChar char="-"/>
            </a:pPr>
            <a:r>
              <a:rPr lang="en-GB" sz="1200" b="1" i="0" u="none" strike="noStrike" cap="none" dirty="0">
                <a:solidFill>
                  <a:schemeClr val="dk1"/>
                </a:solidFill>
                <a:latin typeface="Calibri"/>
                <a:ea typeface="Calibri"/>
                <a:cs typeface="Calibri"/>
                <a:sym typeface="Calibri"/>
              </a:rPr>
              <a:t>Also need to specify that the ads would be across all devices: laptop, tablet and mobile</a:t>
            </a:r>
          </a:p>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70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Writer: Add a punchy headline</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Group into retail, hospitality, public spaces and travel (as per previous slide – please also refer to the About Us presentation for the new layout)</a:t>
            </a:r>
          </a:p>
        </p:txBody>
      </p:sp>
      <p:sp>
        <p:nvSpPr>
          <p:cNvPr id="227" name="Shape 2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238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Writer: Make this a Heathrow section – review all Heathrow slides together – edit content as appropriate in line with MF – add in punchy section header. Note </a:t>
            </a:r>
            <a:r>
              <a:rPr lang="en-GB" sz="1200" b="1" i="0" u="none" strike="noStrike" cap="none">
                <a:solidFill>
                  <a:schemeClr val="dk1"/>
                </a:solidFill>
                <a:latin typeface="Calibri"/>
                <a:ea typeface="Calibri"/>
                <a:cs typeface="Calibri"/>
                <a:sym typeface="Calibri"/>
              </a:rPr>
              <a:t>Heathrow is the biggest and best part of our inventory so should come first in the ‘Travel’ section and really be the hero.</a:t>
            </a:r>
          </a:p>
        </p:txBody>
      </p:sp>
    </p:spTree>
    <p:extLst>
      <p:ext uri="{BB962C8B-B14F-4D97-AF65-F5344CB8AC3E}">
        <p14:creationId xmlns:p14="http://schemas.microsoft.com/office/powerpoint/2010/main" val="95943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 </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 WRITER: Combine this with the previous slide.</a:t>
            </a:r>
          </a:p>
        </p:txBody>
      </p:sp>
      <p:sp>
        <p:nvSpPr>
          <p:cNvPr id="288" name="Shape 2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98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TF Notes: </a:t>
            </a:r>
          </a:p>
          <a:p>
            <a:pPr marL="0" marR="0" lvl="0" indent="0" algn="l" rtl="0">
              <a:spcBef>
                <a:spcPts val="0"/>
              </a:spcBef>
              <a:spcAft>
                <a:spcPts val="0"/>
              </a:spcAft>
              <a:buSzPct val="25000"/>
              <a:buNone/>
            </a:pPr>
            <a:r>
              <a:rPr lang="en-US" sz="1200" b="0" i="0" u="none" strike="noStrike" cap="none" dirty="0" smtClean="0">
                <a:solidFill>
                  <a:schemeClr val="dk1"/>
                </a:solidFill>
                <a:latin typeface="Calibri"/>
                <a:ea typeface="Calibri"/>
                <a:cs typeface="Calibri"/>
                <a:sym typeface="Calibri"/>
              </a:rPr>
              <a:t>WRITER: Add punchy headline like ‘where we can get you noticed’ and come up with something better than ’The Welcome page’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DESIGNER: Create page design and place arrows as to where the media placements are – MPU &amp; Leaderboard</a:t>
            </a:r>
          </a:p>
          <a:p>
            <a:pPr marL="0" marR="0" lvl="0" indent="0" algn="l" rtl="0">
              <a:spcBef>
                <a:spcPts val="0"/>
              </a:spcBef>
              <a:spcAft>
                <a:spcPts val="0"/>
              </a:spcAft>
              <a:buSzPct val="25000"/>
              <a:buNone/>
            </a:pPr>
            <a:endParaRPr lang="en-US" sz="1200" b="0" i="0" u="none" strike="noStrike" cap="none" dirty="0" smtClean="0">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81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TF notes:</a:t>
            </a:r>
          </a:p>
          <a:p>
            <a:pPr marL="171450" marR="0" lvl="0" indent="-171450" algn="l" rtl="0">
              <a:spcBef>
                <a:spcPts val="0"/>
              </a:spcBef>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DESIGNER: Create page design </a:t>
            </a:r>
          </a:p>
        </p:txBody>
      </p:sp>
      <p:sp>
        <p:nvSpPr>
          <p:cNvPr id="311" name="Shape 3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40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3_Content with Caption">
    <p:bg>
      <p:bgPr>
        <a:gradFill>
          <a:gsLst>
            <a:gs pos="0">
              <a:srgbClr val="FF0A0A"/>
            </a:gs>
            <a:gs pos="86000">
              <a:srgbClr val="591152"/>
            </a:gs>
          </a:gsLst>
          <a:lin ang="18900000" scaled="0"/>
        </a:gradFill>
        <a:effectLst/>
      </p:bgPr>
    </p:bg>
    <p:spTree>
      <p:nvGrpSpPr>
        <p:cNvPr id="1" name="Shape 15"/>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835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a:spLocks noGrp="1"/>
          </p:cNvSpPr>
          <p:nvPr>
            <p:ph type="pic" idx="2"/>
          </p:nvPr>
        </p:nvSpPr>
        <p:spPr>
          <a:xfrm>
            <a:off x="2389718" y="612775"/>
            <a:ext cx="73151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6" name="Shape 96"/>
          <p:cNvSpPr txBox="1">
            <a:spLocks noGrp="1"/>
          </p:cNvSpPr>
          <p:nvPr>
            <p:ph type="body" idx="1"/>
          </p:nvPr>
        </p:nvSpPr>
        <p:spPr>
          <a:xfrm rot="5400000">
            <a:off x="3833019" y="-1623218"/>
            <a:ext cx="4525963" cy="10972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2" name="Shape 102"/>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5_Content with Caption">
    <p:bg>
      <p:bgPr>
        <a:gradFill>
          <a:gsLst>
            <a:gs pos="0">
              <a:srgbClr val="591152"/>
            </a:gs>
            <a:gs pos="100000">
              <a:srgbClr val="8F2C82"/>
            </a:gs>
          </a:gsLst>
          <a:lin ang="18900000" scaled="0"/>
        </a:gradFill>
        <a:effectLst/>
      </p:bgPr>
    </p:bg>
    <p:spTree>
      <p:nvGrpSpPr>
        <p:cNvPr id="1" name="Shape 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Shape 3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gradFill>
          <a:gsLst>
            <a:gs pos="0">
              <a:srgbClr val="FF0A0A"/>
            </a:gs>
            <a:gs pos="99000">
              <a:srgbClr val="FF0085"/>
            </a:gs>
          </a:gsLst>
          <a:lin ang="18900000" scaled="0"/>
        </a:gradFill>
        <a:effectLst/>
      </p:bgPr>
    </p:bg>
    <p:spTree>
      <p:nvGrpSpPr>
        <p:cNvPr id="1" name="Shape 3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Blank">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80630" y="240775"/>
            <a:ext cx="11650125" cy="1046162"/>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208854" y="1402473"/>
            <a:ext cx="11678345" cy="522272"/>
          </a:xfrm>
          <a:prstGeom prst="rect">
            <a:avLst/>
          </a:prstGeom>
          <a:noFill/>
          <a:ln>
            <a:noFill/>
          </a:ln>
        </p:spPr>
        <p:txBody>
          <a:bodyPr lIns="91425" tIns="91425" rIns="91425" bIns="91425" anchor="t" anchorCtr="0"/>
          <a:lstStyle>
            <a:lvl1pPr marL="0" marR="0" lvl="0" indent="0" algn="l" rtl="0">
              <a:spcBef>
                <a:spcPts val="280"/>
              </a:spcBef>
              <a:buClr>
                <a:srgbClr val="652B7C"/>
              </a:buClr>
              <a:buFont typeface="Arial"/>
              <a:buNone/>
              <a:defRPr sz="1400" b="0" i="0" u="none" strike="noStrike" cap="none">
                <a:solidFill>
                  <a:srgbClr val="652B7C"/>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
        <p:nvSpPr>
          <p:cNvPr id="49" name="Shape 49"/>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56.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57.png"/><Relationship Id="rId9"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2.jpg"/></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emf"/><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57.png"/><Relationship Id="rId8" Type="http://schemas.openxmlformats.org/officeDocument/2006/relationships/image" Target="../media/image86.png"/><Relationship Id="rId9"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0.jpg"/></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9.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3" Type="http://schemas.openxmlformats.org/officeDocument/2006/relationships/image" Target="../media/image30.jpg"/><Relationship Id="rId14" Type="http://schemas.openxmlformats.org/officeDocument/2006/relationships/image" Target="../media/image31.png"/><Relationship Id="rId15" Type="http://schemas.openxmlformats.org/officeDocument/2006/relationships/hyperlink" Target="about:blank" TargetMode="External"/><Relationship Id="rId16" Type="http://schemas.openxmlformats.org/officeDocument/2006/relationships/image" Target="../media/image32.png"/><Relationship Id="rId17" Type="http://schemas.openxmlformats.org/officeDocument/2006/relationships/image" Target="../media/image33.gif"/><Relationship Id="rId18" Type="http://schemas.openxmlformats.org/officeDocument/2006/relationships/hyperlink" Target="https://www.google.com/imgres?imgurl=http://www.eastbourne.gov.uk/EasySiteWeb/EasySite/StyleData/ebc_web_13/Images/logo.gif&amp;imgrefurl=http://www.eastbourne.gov.uk/&amp;docid=O-TEZURdKomQVM&amp;tbnid=8AQpzuYkyJD2fM:&amp;w=333&amp;h=65&amp;ved=0ahUKEwiZy6Kmn7vKAhVBnRoKHYIPCtcQxiAIAg&amp;iact=c&amp;ictx=1" TargetMode="External"/><Relationship Id="rId19" Type="http://schemas.openxmlformats.org/officeDocument/2006/relationships/image" Target="../media/image34.png"/><Relationship Id="rId50" Type="http://schemas.openxmlformats.org/officeDocument/2006/relationships/image" Target="../media/image51.png"/><Relationship Id="rId51" Type="http://schemas.openxmlformats.org/officeDocument/2006/relationships/hyperlink" Target="https://www.google.com/imgres?imgurl=http://www.glasgowprestwick.com/userfiles/images/logos/Prestwick-Script-Logo-no-splatter-hi-res.jpg&amp;imgrefurl=http://www.glasgowprestwick.com/news-and-events/trumpaviationoperations.html&amp;docid=VWlv64l9dWTHmM&amp;tbnid=qSNdIdDOxP_hMM:&amp;w=700&amp;h=247&amp;ved=0ahUKEwi8m5TKm7vKAhXCMBoKHZjeC0gQxiAIAg&amp;iact=c&amp;ictx=1" TargetMode="External"/><Relationship Id="rId52" Type="http://schemas.openxmlformats.org/officeDocument/2006/relationships/image" Target="../media/image52.jpg"/><Relationship Id="rId53" Type="http://schemas.openxmlformats.org/officeDocument/2006/relationships/image" Target="../media/image53.png"/><Relationship Id="rId40" Type="http://schemas.openxmlformats.org/officeDocument/2006/relationships/image" Target="../media/image46.png"/><Relationship Id="rId41" Type="http://schemas.openxmlformats.org/officeDocument/2006/relationships/hyperlink" Target="https://www.google.com/imgres?imgurl=http://www.flightontime.info/charter/images/logos/mme.gif&amp;imgrefurl=http://www.flightontime.info/scheduled/airports/mme.html&amp;docid=VLuuhww56pEdlM&amp;tbnid=R71v4J5u1bliiM:&amp;w=150&amp;h=50&amp;ved=undefined&amp;iact=c&amp;ictx=1" TargetMode="External"/><Relationship Id="rId42" Type="http://schemas.openxmlformats.org/officeDocument/2006/relationships/image" Target="../media/image47.png"/><Relationship Id="rId43" Type="http://schemas.openxmlformats.org/officeDocument/2006/relationships/hyperlink" Target="https://www.google.co.uk/imgres?imgurl=http://mag-umbraco-media-live.s3.amazonaws.com/1002/manchester-airport_url-part-of.png&amp;imgrefurl=http://www.manchesterairport.co.uk/&amp;docid=cr0S8492b_WBzM&amp;tbnid=0gSy9FX_Bj0yMM:&amp;w=209&amp;h=95&amp;ved=0ahUKEwjPwcb6krvKAhXCWhoKHZD1BGYQxiAIAg&amp;iact=c&amp;ictx=1" TargetMode="External"/><Relationship Id="rId44" Type="http://schemas.openxmlformats.org/officeDocument/2006/relationships/image" Target="../media/image48.jpg"/><Relationship Id="rId45" Type="http://schemas.openxmlformats.org/officeDocument/2006/relationships/hyperlink" Target="https://www.google.com/imgres?imgurl=http://www.downtowninbusiness.com/wp-content/uploads/LJLA-logo-cropped-600x300.jpg&amp;imgrefurl=http://www.downtowninbusiness.com/business-of-the-month-april-2015-liverpool-john-lennon-airport/&amp;docid=LEvQSlf9RPHuDM&amp;tbnid=znMPoU1uoP8tQM:&amp;w=600&amp;h=300&amp;ved=0ahUKEwiolPuOmrvKAhWCLhoKHQxuA84QxiAIAg&amp;iact=c&amp;ictx=1" TargetMode="External"/><Relationship Id="rId46" Type="http://schemas.openxmlformats.org/officeDocument/2006/relationships/image" Target="../media/image49.jpg"/><Relationship Id="rId47" Type="http://schemas.openxmlformats.org/officeDocument/2006/relationships/hyperlink" Target="https://www.google.com/imgres?imgurl=http://static.routesonline.com/images/cached/organisation-2410-scaled-300x130.jpg&amp;imgrefurl=http://www.routesonline.com/airports/2410/doncaster-sheffield-airport/&amp;docid=BlguCroqz41c9M&amp;tbnid=7xYw4iameMiAmM:&amp;w=287&amp;h=130&amp;ved=0ahUKEwjE2JP6mrvKAhXJvRoKHea-DHgQxiAIAg&amp;iact=c&amp;ictx=1" TargetMode="External"/><Relationship Id="rId48" Type="http://schemas.openxmlformats.org/officeDocument/2006/relationships/image" Target="../media/image50.jpg"/><Relationship Id="rId49" Type="http://schemas.openxmlformats.org/officeDocument/2006/relationships/hyperlink" Target="https://www.google.com/imgres?imgurl=http://www.cardiff-airport.com/images/logo-en.jpg&amp;imgrefurl=http://www.cardiff-airport.com/&amp;docid=nC_rfnhmpN6q6M&amp;tbnid=eivLjixTQgHe9M:&amp;w=1181&amp;h=179&amp;ved=0ahUKEwi8_9yhm7vKAhVBoRoKHd0ZCBIQxiAIAg&amp;iact=c&amp;ictx=1" TargetMode="External"/><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g"/><Relationship Id="rId8" Type="http://schemas.openxmlformats.org/officeDocument/2006/relationships/image" Target="../media/image25.png"/><Relationship Id="rId9" Type="http://schemas.openxmlformats.org/officeDocument/2006/relationships/image" Target="../media/image26.png"/><Relationship Id="rId30" Type="http://schemas.openxmlformats.org/officeDocument/2006/relationships/image" Target="../media/image41.jpg"/><Relationship Id="rId31" Type="http://schemas.openxmlformats.org/officeDocument/2006/relationships/hyperlink" Target="https://www.google.com/imgres?imgurl=http://mag-umbraco-media-live.s3.amazonaws.com/1002/boh-logo-2016_175x79-2.png&amp;imgrefurl=http://www.bournemouthairport.com/flight-information/timetables/scheduled-flight-timetables/&amp;docid=umy20xFIV8FLNM&amp;tbnid=khoLkvXUxhSrSM:&amp;w=175&amp;h=79&amp;ved=undefined&amp;iact=c&amp;ictx=1" TargetMode="External"/><Relationship Id="rId32" Type="http://schemas.openxmlformats.org/officeDocument/2006/relationships/image" Target="../media/image42.jpg"/><Relationship Id="rId33" Type="http://schemas.openxmlformats.org/officeDocument/2006/relationships/hyperlink" Target="https://www.google.com/imgres?imgurl=https://upload.wikimedia.org/wikipedia/en/9/91/Stansted_Airport_logo.png&amp;imgrefurl=https://en.wikipedia.org/wiki/London_Stansted_Airport&amp;docid=qSuP5W6KRU0MCM&amp;tbnid=ABOWQD_as6sbIM:&amp;w=247&amp;h=99&amp;ved=0ahUKEwj9utnyjrPKAhVE2RoKHUlPCl8QxiAIAg&amp;iact=c&amp;ictx=1" TargetMode="External"/><Relationship Id="rId34" Type="http://schemas.openxmlformats.org/officeDocument/2006/relationships/image" Target="../media/image43.jpg"/><Relationship Id="rId35" Type="http://schemas.openxmlformats.org/officeDocument/2006/relationships/hyperlink" Target="https://www.google.com/url?sa=i&amp;rct=j&amp;q=&amp;esrc=s&amp;frm=1&amp;source=images&amp;cd=&amp;cad=rja&amp;uact=8&amp;ved=0ahUKEwixudqsj7PKAhVCWhoKHXi2AdgQjRwIBw&amp;url=https://creativemarket.com/blog/2013/07/15/2013-logo-design-trends&amp;psig=AFQjCNFJsnHbctkTccMFZAHyChKM3WGmfg&amp;ust=1453198198967021" TargetMode="External"/><Relationship Id="rId36" Type="http://schemas.openxmlformats.org/officeDocument/2006/relationships/image" Target="../media/image44.jpg"/><Relationship Id="rId37" Type="http://schemas.openxmlformats.org/officeDocument/2006/relationships/hyperlink" Target="https://www.google.com/imgres?imgurl=http://d20tdhwx2i89n1.cloudfront.net/image/upload/t_next_gen_logo_limit_x2/x9urxtlabkulxdi84w3e.jpg&amp;imgrefurl=http://newsroom.london-luton.co.uk/&amp;docid=d_eMQE6aGDKsHM&amp;tbnid=wwBVeVpdqK5liM:&amp;w=260&amp;h=140&amp;ved=0ahUKEwi1jK3-kLPKAhVBvRoKHYeLCsQQxiAIAg&amp;iact=c&amp;ictx=1" TargetMode="External"/><Relationship Id="rId38" Type="http://schemas.openxmlformats.org/officeDocument/2006/relationships/image" Target="../media/image45.jpg"/><Relationship Id="rId39" Type="http://schemas.openxmlformats.org/officeDocument/2006/relationships/hyperlink" Target="https://www.google.com/imgres?imgurl=https://upload.wikimedia.org/wikipedia/en/thumb/8/89/SouthamptonAirportLogo.svg/250px-SouthamptonAirportLogo.svg.png&amp;imgrefurl=https://en.wikipedia.org/wiki/Southampton_Airport&amp;docid=j-pORsxQVp5aYM&amp;tbnid=_Dk_9gEe3FkfiM:&amp;w=250&amp;h=56&amp;ved=0ahUKEwjPrKuokrPKAhXEtRoKHS20ARIQxiAIAg&amp;iact=c&amp;ictx=1" TargetMode="External"/><Relationship Id="rId20" Type="http://schemas.openxmlformats.org/officeDocument/2006/relationships/image" Target="../media/image35.gif"/><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hyperlink" Target="https://www.google.com/imgres?imgurl=https://www.primecandidate.org.uk/wp-content/uploads/job-manager-uploads/company_logo/2015/11/Logo.jpg&amp;imgrefurl=https://www.primecandidate.org.uk/job/%EF%BB%BFairside-operations-and-safety-manager/&amp;docid=0e1htt_V1WS76M&amp;tbnid=efcO3vrnkeMdLM:&amp;w=1957&amp;h=707&amp;ved=0ahUKEwjWh-jei7PKAhVDMhoKHeYPBcUQxiAIAg&amp;iact=c&amp;ictx=1" TargetMode="External"/><Relationship Id="rId24" Type="http://schemas.openxmlformats.org/officeDocument/2006/relationships/image" Target="../media/image38.jpg"/><Relationship Id="rId25" Type="http://schemas.openxmlformats.org/officeDocument/2006/relationships/hyperlink" Target="https://www.google.com/imgres?imgurl=http://www.newcastleairport.com/gfx/logo.svg&amp;imgrefurl=http://www.newcastleairport.com/&amp;docid=y9Mt4wPIq0RPvM&amp;tbnid=U4Ix5SFGfkU8ZM:&amp;w=1024&amp;h=266&amp;ved=0ahUKEwj3s7jsjLPKAhUKPRoKHZHkDoMQxiAIAg&amp;iact=c&amp;ictx=1" TargetMode="External"/><Relationship Id="rId26" Type="http://schemas.openxmlformats.org/officeDocument/2006/relationships/image" Target="../media/image39.png"/><Relationship Id="rId27" Type="http://schemas.openxmlformats.org/officeDocument/2006/relationships/hyperlink" Target="https://www.google.com/imgres?imgurl=http://mag-umbraco-media-live.s3.amazonaws.com/1076/east-midlands-airport-logo.jpg&amp;imgrefurl=http://www.eastmidlandsairport.com/about-us/&amp;docid=ofdrvm1uYoXEoM&amp;tbnid=oQQM7ok4lPuxKM:&amp;w=175&amp;h=79&amp;ved=0ahUKEwjHwNmhjbPKAhWBtxoKHcLVDVoQxiAIAg&amp;iact=c&amp;ictx=1" TargetMode="External"/><Relationship Id="rId28" Type="http://schemas.openxmlformats.org/officeDocument/2006/relationships/image" Target="../media/image40.jpg"/><Relationship Id="rId29" Type="http://schemas.openxmlformats.org/officeDocument/2006/relationships/hyperlink" Target="https://www.google.com/imgres?imgurl=http://www.skyscanner.net/static/sites/default/files/Exeter%20International%20Airport%20Logo_0.jpg&amp;imgrefurl=http://www.skyscanner.net/airports/ext/exeter-airport.html&amp;docid=9DfQrj825kP87M&amp;tbnid=R3y_9OvEVndEOM:&amp;w=207&amp;h=113&amp;ved=0ahUKEwje5fvIjbPKAhUBwxoKHVr_AW4QxiAIAg&amp;iact=c&amp;ictx=1" TargetMode="External"/><Relationship Id="rId10" Type="http://schemas.openxmlformats.org/officeDocument/2006/relationships/image" Target="../media/image27.png"/><Relationship Id="rId11" Type="http://schemas.openxmlformats.org/officeDocument/2006/relationships/image" Target="../media/image28.jpg"/><Relationship Id="rId12"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descr="Cover-shutterstock_3147674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458654" y="512064"/>
            <a:ext cx="11257858" cy="5886424"/>
          </a:xfrm>
          <a:prstGeom prst="rect">
            <a:avLst/>
          </a:prstGeom>
          <a:gradFill flip="none" rotWithShape="1">
            <a:gsLst>
              <a:gs pos="0">
                <a:srgbClr val="FF0A0A">
                  <a:alpha val="86000"/>
                </a:srgbClr>
              </a:gs>
              <a:gs pos="100000">
                <a:srgbClr val="FF0085">
                  <a:alpha val="7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algn="ctr"/>
            <a:endParaRPr lang="en-US" sz="662"/>
          </a:p>
        </p:txBody>
      </p:sp>
      <p:sp>
        <p:nvSpPr>
          <p:cNvPr id="8" name="object 3"/>
          <p:cNvSpPr txBox="1"/>
          <p:nvPr/>
        </p:nvSpPr>
        <p:spPr>
          <a:xfrm>
            <a:off x="5031772" y="4190401"/>
            <a:ext cx="5721572" cy="1308483"/>
          </a:xfrm>
          <a:prstGeom prst="rect">
            <a:avLst/>
          </a:prstGeom>
        </p:spPr>
        <p:txBody>
          <a:bodyPr vert="horz" wrap="square" lIns="0" tIns="76628" rIns="0" bIns="0" rtlCol="0">
            <a:spAutoFit/>
          </a:bodyPr>
          <a:lstStyle/>
          <a:p>
            <a:pPr marR="3081"/>
            <a:r>
              <a:rPr sz="4000" b="1" spc="100" dirty="0" smtClean="0">
                <a:solidFill>
                  <a:schemeClr val="bg1"/>
                </a:solidFill>
                <a:latin typeface="Arial"/>
                <a:cs typeface="Arial"/>
              </a:rPr>
              <a:t>W</a:t>
            </a:r>
            <a:r>
              <a:rPr lang="en-GB" sz="4000" b="1" spc="100" dirty="0" err="1" smtClean="0">
                <a:solidFill>
                  <a:schemeClr val="bg1"/>
                </a:solidFill>
                <a:latin typeface="Arial"/>
                <a:cs typeface="Arial"/>
              </a:rPr>
              <a:t>i</a:t>
            </a:r>
            <a:r>
              <a:rPr sz="4000" b="1" spc="100" dirty="0" smtClean="0">
                <a:solidFill>
                  <a:schemeClr val="bg1"/>
                </a:solidFill>
                <a:latin typeface="Arial"/>
                <a:cs typeface="Arial"/>
              </a:rPr>
              <a:t>F</a:t>
            </a:r>
            <a:r>
              <a:rPr lang="en-GB" sz="4000" b="1" spc="100" dirty="0" err="1" smtClean="0">
                <a:solidFill>
                  <a:schemeClr val="bg1"/>
                </a:solidFill>
                <a:latin typeface="Arial"/>
                <a:cs typeface="Arial"/>
              </a:rPr>
              <a:t>i</a:t>
            </a:r>
            <a:r>
              <a:rPr sz="4000" b="1" spc="100" dirty="0" smtClean="0">
                <a:solidFill>
                  <a:schemeClr val="bg1"/>
                </a:solidFill>
                <a:latin typeface="Arial"/>
                <a:cs typeface="Arial"/>
              </a:rPr>
              <a:t> </a:t>
            </a:r>
            <a:r>
              <a:rPr sz="4000" b="1" spc="100" dirty="0">
                <a:solidFill>
                  <a:schemeClr val="bg1"/>
                </a:solidFill>
                <a:latin typeface="Arial"/>
                <a:cs typeface="Arial"/>
              </a:rPr>
              <a:t>MEDIA  ADVERTISING PACK</a:t>
            </a:r>
            <a:endParaRPr sz="4000" spc="100" dirty="0">
              <a:solidFill>
                <a:schemeClr val="bg1"/>
              </a:solidFill>
              <a:latin typeface="Arial"/>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97" y="3929270"/>
            <a:ext cx="3261348" cy="189850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072" y="818201"/>
            <a:ext cx="2543765" cy="808464"/>
          </a:xfrm>
          <a:prstGeom prst="rect">
            <a:avLst/>
          </a:prstGeom>
        </p:spPr>
      </p:pic>
      <p:cxnSp>
        <p:nvCxnSpPr>
          <p:cNvPr id="6" name="Straight Connector 5"/>
          <p:cNvCxnSpPr/>
          <p:nvPr/>
        </p:nvCxnSpPr>
        <p:spPr>
          <a:xfrm>
            <a:off x="4706571" y="3926744"/>
            <a:ext cx="0" cy="190126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p:nvPr/>
        </p:nvSpPr>
        <p:spPr>
          <a:xfrm>
            <a:off x="1" y="3122278"/>
            <a:ext cx="12192000" cy="751786"/>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GB" sz="5000" b="1" dirty="0">
                <a:solidFill>
                  <a:schemeClr val="bg1"/>
                </a:solidFill>
                <a:latin typeface="+mn-lt"/>
                <a:ea typeface="Century Gothic"/>
                <a:cs typeface="Century Gothic"/>
                <a:sym typeface="Century Gothic"/>
              </a:rPr>
              <a:t>Heathrow: </a:t>
            </a:r>
            <a:r>
              <a:rPr lang="en-GB" sz="5000" b="1" dirty="0" smtClean="0">
                <a:solidFill>
                  <a:schemeClr val="bg1"/>
                </a:solidFill>
                <a:latin typeface="+mn-lt"/>
                <a:ea typeface="Century Gothic"/>
                <a:cs typeface="Century Gothic"/>
                <a:sym typeface="Century Gothic"/>
              </a:rPr>
              <a:t>The </a:t>
            </a:r>
            <a:r>
              <a:rPr lang="en-GB" sz="5000" b="1" dirty="0">
                <a:solidFill>
                  <a:schemeClr val="bg1"/>
                </a:solidFill>
                <a:latin typeface="+mn-lt"/>
                <a:ea typeface="Century Gothic"/>
                <a:cs typeface="Century Gothic"/>
                <a:sym typeface="Century Gothic"/>
              </a:rPr>
              <a:t>stats</a:t>
            </a:r>
          </a:p>
        </p:txBody>
      </p:sp>
      <p:grpSp>
        <p:nvGrpSpPr>
          <p:cNvPr id="6" name="Group 5"/>
          <p:cNvGrpSpPr/>
          <p:nvPr/>
        </p:nvGrpSpPr>
        <p:grpSpPr>
          <a:xfrm>
            <a:off x="3579023" y="319349"/>
            <a:ext cx="2512247" cy="2126496"/>
            <a:chOff x="6296814" y="387085"/>
            <a:chExt cx="2512247" cy="2126496"/>
          </a:xfrm>
        </p:grpSpPr>
        <p:sp>
          <p:nvSpPr>
            <p:cNvPr id="18" name="Shape 294"/>
            <p:cNvSpPr/>
            <p:nvPr/>
          </p:nvSpPr>
          <p:spPr>
            <a:xfrm>
              <a:off x="6317232" y="1567444"/>
              <a:ext cx="2491829" cy="695409"/>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43mins</a:t>
              </a:r>
              <a:endParaRPr sz="4000" b="1" dirty="0">
                <a:solidFill>
                  <a:srgbClr val="FF0A0A"/>
                </a:solidFill>
                <a:latin typeface="+mn-lt"/>
                <a:ea typeface="Century Gothic"/>
                <a:cs typeface="Century Gothic"/>
                <a:sym typeface="Century Gothic"/>
              </a:endParaRPr>
            </a:p>
          </p:txBody>
        </p:sp>
        <p:sp>
          <p:nvSpPr>
            <p:cNvPr id="9" name="Shape 294"/>
            <p:cNvSpPr/>
            <p:nvPr/>
          </p:nvSpPr>
          <p:spPr>
            <a:xfrm>
              <a:off x="6328807" y="1364494"/>
              <a:ext cx="2311759" cy="325020"/>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chemeClr val="bg1"/>
                  </a:solidFill>
                  <a:latin typeface="+mn-lt"/>
                  <a:ea typeface="Century Gothic"/>
                  <a:cs typeface="Century Gothic"/>
                  <a:sym typeface="Century Gothic"/>
                </a:rPr>
                <a:t>Average </a:t>
              </a:r>
              <a:r>
                <a:rPr lang="en-GB" sz="1300" dirty="0" err="1">
                  <a:solidFill>
                    <a:schemeClr val="bg1"/>
                  </a:solidFill>
                  <a:latin typeface="+mn-lt"/>
                  <a:ea typeface="Century Gothic"/>
                  <a:cs typeface="Century Gothic"/>
                  <a:sym typeface="Century Gothic"/>
                </a:rPr>
                <a:t>WiFi</a:t>
              </a:r>
              <a:r>
                <a:rPr lang="en-GB" sz="1300" dirty="0">
                  <a:solidFill>
                    <a:schemeClr val="bg1"/>
                  </a:solidFill>
                  <a:latin typeface="+mn-lt"/>
                  <a:ea typeface="Century Gothic"/>
                  <a:cs typeface="Century Gothic"/>
                  <a:sym typeface="Century Gothic"/>
                </a:rPr>
                <a:t> dwell time </a:t>
              </a:r>
              <a:r>
                <a:rPr lang="en-GB" sz="1300" dirty="0" smtClean="0">
                  <a:solidFill>
                    <a:schemeClr val="bg1"/>
                  </a:solidFill>
                  <a:latin typeface="+mn-lt"/>
                  <a:ea typeface="Century Gothic"/>
                  <a:cs typeface="Century Gothic"/>
                  <a:sym typeface="Century Gothic"/>
                </a:rPr>
                <a:t>of</a:t>
              </a:r>
              <a:endParaRPr sz="1300" dirty="0">
                <a:solidFill>
                  <a:schemeClr val="bg1"/>
                </a:solidFill>
                <a:latin typeface="+mn-lt"/>
                <a:ea typeface="Century Gothic"/>
                <a:cs typeface="Century Gothic"/>
                <a:sym typeface="Century Gothic"/>
              </a:endParaRPr>
            </a:p>
          </p:txBody>
        </p:sp>
        <p:grpSp>
          <p:nvGrpSpPr>
            <p:cNvPr id="5" name="Group 4"/>
            <p:cNvGrpSpPr/>
            <p:nvPr/>
          </p:nvGrpSpPr>
          <p:grpSpPr>
            <a:xfrm>
              <a:off x="6296814" y="387085"/>
              <a:ext cx="2512247" cy="2126496"/>
              <a:chOff x="6296814" y="387085"/>
              <a:chExt cx="2512247" cy="2126496"/>
            </a:xfrm>
          </p:grpSpPr>
          <p:sp>
            <p:nvSpPr>
              <p:cNvPr id="15" name="Shape 294"/>
              <p:cNvSpPr/>
              <p:nvPr/>
            </p:nvSpPr>
            <p:spPr>
              <a:xfrm>
                <a:off x="6317232" y="2223286"/>
                <a:ext cx="2491829" cy="290295"/>
              </a:xfrm>
              <a:prstGeom prst="rect">
                <a:avLst/>
              </a:prstGeom>
              <a:noFill/>
              <a:ln>
                <a:noFill/>
              </a:ln>
            </p:spPr>
            <p:txBody>
              <a:bodyPr lIns="91425" tIns="45700" rIns="91425" bIns="45700" anchor="t" anchorCtr="0">
                <a:noAutofit/>
              </a:bodyPr>
              <a:lstStyle/>
              <a:p>
                <a:pPr>
                  <a:buClr>
                    <a:schemeClr val="dk1"/>
                  </a:buClr>
                  <a:buSzPct val="100000"/>
                </a:pPr>
                <a:r>
                  <a:rPr lang="en-GB" b="1" dirty="0" smtClean="0">
                    <a:solidFill>
                      <a:schemeClr val="bg1"/>
                    </a:solidFill>
                    <a:latin typeface="+mn-lt"/>
                    <a:ea typeface="Century Gothic"/>
                    <a:cs typeface="Century Gothic"/>
                    <a:sym typeface="Century Gothic"/>
                  </a:rPr>
                  <a:t>per user</a:t>
                </a:r>
                <a:endParaRPr b="1" dirty="0">
                  <a:solidFill>
                    <a:schemeClr val="bg1"/>
                  </a:solidFill>
                  <a:latin typeface="+mn-lt"/>
                  <a:ea typeface="Century Gothic"/>
                  <a:cs typeface="Century Gothic"/>
                  <a:sym typeface="Century Gothic"/>
                </a:endParaRPr>
              </a:p>
            </p:txBody>
          </p:sp>
          <p:pic>
            <p:nvPicPr>
              <p:cNvPr id="56" name="Picture 55" descr="c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814" y="387085"/>
                <a:ext cx="883636" cy="883636"/>
              </a:xfrm>
              <a:prstGeom prst="rect">
                <a:avLst/>
              </a:prstGeom>
            </p:spPr>
          </p:pic>
        </p:grpSp>
      </p:grpSp>
      <p:grpSp>
        <p:nvGrpSpPr>
          <p:cNvPr id="8" name="Group 7"/>
          <p:cNvGrpSpPr/>
          <p:nvPr/>
        </p:nvGrpSpPr>
        <p:grpSpPr>
          <a:xfrm>
            <a:off x="6672426" y="323582"/>
            <a:ext cx="2445531" cy="2369139"/>
            <a:chOff x="9271683" y="323582"/>
            <a:chExt cx="2445531" cy="2369139"/>
          </a:xfrm>
        </p:grpSpPr>
        <p:grpSp>
          <p:nvGrpSpPr>
            <p:cNvPr id="57" name="Group 56"/>
            <p:cNvGrpSpPr/>
            <p:nvPr/>
          </p:nvGrpSpPr>
          <p:grpSpPr>
            <a:xfrm>
              <a:off x="9271683" y="1291114"/>
              <a:ext cx="2445531" cy="1401607"/>
              <a:chOff x="9424083" y="1367317"/>
              <a:chExt cx="2445531" cy="1401607"/>
            </a:xfrm>
          </p:grpSpPr>
          <p:sp>
            <p:nvSpPr>
              <p:cNvPr id="45" name="Shape 294"/>
              <p:cNvSpPr/>
              <p:nvPr/>
            </p:nvSpPr>
            <p:spPr>
              <a:xfrm>
                <a:off x="9424083" y="1567444"/>
                <a:ext cx="2445531" cy="693857"/>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biggest</a:t>
                </a:r>
                <a:endParaRPr sz="4000" b="1" dirty="0">
                  <a:solidFill>
                    <a:srgbClr val="FF0A0A"/>
                  </a:solidFill>
                  <a:latin typeface="+mn-lt"/>
                  <a:ea typeface="Century Gothic"/>
                  <a:cs typeface="Century Gothic"/>
                  <a:sym typeface="Century Gothic"/>
                </a:endParaRPr>
              </a:p>
            </p:txBody>
          </p:sp>
          <p:sp>
            <p:nvSpPr>
              <p:cNvPr id="46" name="Shape 294"/>
              <p:cNvSpPr/>
              <p:nvPr/>
            </p:nvSpPr>
            <p:spPr>
              <a:xfrm>
                <a:off x="9435658" y="1367317"/>
                <a:ext cx="2214037" cy="288744"/>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rgbClr val="FFFFFF"/>
                    </a:solidFill>
                    <a:latin typeface="+mn-lt"/>
                    <a:ea typeface="Century Gothic"/>
                    <a:cs typeface="Century Gothic"/>
                    <a:sym typeface="Century Gothic"/>
                  </a:rPr>
                  <a:t>The</a:t>
                </a:r>
                <a:endParaRPr sz="1300" dirty="0">
                  <a:solidFill>
                    <a:srgbClr val="FFFFFF"/>
                  </a:solidFill>
                  <a:latin typeface="+mn-lt"/>
                  <a:ea typeface="Century Gothic"/>
                  <a:cs typeface="Century Gothic"/>
                  <a:sym typeface="Century Gothic"/>
                </a:endParaRPr>
              </a:p>
            </p:txBody>
          </p:sp>
          <p:sp>
            <p:nvSpPr>
              <p:cNvPr id="47" name="Shape 294"/>
              <p:cNvSpPr/>
              <p:nvPr/>
            </p:nvSpPr>
            <p:spPr>
              <a:xfrm>
                <a:off x="9454435" y="2248687"/>
                <a:ext cx="1827497" cy="520237"/>
              </a:xfrm>
              <a:prstGeom prst="rect">
                <a:avLst/>
              </a:prstGeom>
              <a:noFill/>
              <a:ln>
                <a:noFill/>
              </a:ln>
            </p:spPr>
            <p:txBody>
              <a:bodyPr lIns="91425" tIns="45700" rIns="91425" bIns="45700" anchor="t" anchorCtr="0">
                <a:noAutofit/>
              </a:bodyPr>
              <a:lstStyle/>
              <a:p>
                <a:pPr>
                  <a:buClr>
                    <a:schemeClr val="dk1"/>
                  </a:buClr>
                  <a:buSzPct val="100000"/>
                </a:pPr>
                <a:r>
                  <a:rPr lang="en-GB" b="1" dirty="0" smtClean="0">
                    <a:solidFill>
                      <a:schemeClr val="bg1"/>
                    </a:solidFill>
                    <a:latin typeface="+mn-lt"/>
                    <a:ea typeface="Century Gothic"/>
                    <a:cs typeface="Century Gothic"/>
                    <a:sym typeface="Century Gothic"/>
                  </a:rPr>
                  <a:t>And most exciting </a:t>
                </a:r>
                <a:r>
                  <a:rPr lang="en-GB" dirty="0" smtClean="0">
                    <a:solidFill>
                      <a:schemeClr val="bg1"/>
                    </a:solidFill>
                    <a:latin typeface="+mn-lt"/>
                    <a:ea typeface="Century Gothic"/>
                    <a:cs typeface="Century Gothic"/>
                    <a:sym typeface="Century Gothic"/>
                  </a:rPr>
                  <a:t>site in the UK</a:t>
                </a:r>
                <a:endParaRPr dirty="0">
                  <a:solidFill>
                    <a:schemeClr val="bg1"/>
                  </a:solidFill>
                  <a:latin typeface="+mn-lt"/>
                  <a:ea typeface="Century Gothic"/>
                  <a:cs typeface="Century Gothic"/>
                  <a:sym typeface="Century Gothic"/>
                </a:endParaRPr>
              </a:p>
            </p:txBody>
          </p:sp>
        </p:grpSp>
        <p:pic>
          <p:nvPicPr>
            <p:cNvPr id="60" name="Picture 59" descr="map-mark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946" y="323582"/>
              <a:ext cx="883636" cy="883636"/>
            </a:xfrm>
            <a:prstGeom prst="rect">
              <a:avLst/>
            </a:prstGeom>
          </p:spPr>
        </p:pic>
      </p:grpSp>
      <p:grpSp>
        <p:nvGrpSpPr>
          <p:cNvPr id="27" name="Group 26"/>
          <p:cNvGrpSpPr/>
          <p:nvPr/>
        </p:nvGrpSpPr>
        <p:grpSpPr>
          <a:xfrm>
            <a:off x="1695461" y="3992033"/>
            <a:ext cx="3189805" cy="2755892"/>
            <a:chOff x="527060" y="3814235"/>
            <a:chExt cx="3189805" cy="2755892"/>
          </a:xfrm>
        </p:grpSpPr>
        <p:sp>
          <p:nvSpPr>
            <p:cNvPr id="22" name="Shape 294"/>
            <p:cNvSpPr/>
            <p:nvPr/>
          </p:nvSpPr>
          <p:spPr>
            <a:xfrm>
              <a:off x="535529" y="5050821"/>
              <a:ext cx="2387655" cy="799582"/>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60,000</a:t>
              </a:r>
              <a:endParaRPr sz="4000" b="1" dirty="0">
                <a:solidFill>
                  <a:srgbClr val="FF0A0A"/>
                </a:solidFill>
                <a:latin typeface="+mn-lt"/>
                <a:ea typeface="Century Gothic"/>
                <a:cs typeface="Century Gothic"/>
                <a:sym typeface="Century Gothic"/>
              </a:endParaRPr>
            </a:p>
          </p:txBody>
        </p:sp>
        <p:sp>
          <p:nvSpPr>
            <p:cNvPr id="10" name="Shape 294"/>
            <p:cNvSpPr/>
            <p:nvPr/>
          </p:nvSpPr>
          <p:spPr>
            <a:xfrm>
              <a:off x="527060" y="5693943"/>
              <a:ext cx="3189805" cy="876184"/>
            </a:xfrm>
            <a:prstGeom prst="rect">
              <a:avLst/>
            </a:prstGeom>
            <a:noFill/>
            <a:ln>
              <a:noFill/>
            </a:ln>
          </p:spPr>
          <p:txBody>
            <a:bodyPr lIns="91425" tIns="45700" rIns="91425" bIns="45700" anchor="t" anchorCtr="0">
              <a:noAutofit/>
            </a:bodyPr>
            <a:lstStyle/>
            <a:p>
              <a:pPr>
                <a:buClr>
                  <a:schemeClr val="dk1"/>
                </a:buClr>
                <a:buSzPct val="100000"/>
              </a:pPr>
              <a:r>
                <a:rPr lang="en-GB" sz="1300" b="1" spc="-20" dirty="0" smtClean="0">
                  <a:solidFill>
                    <a:schemeClr val="bg1"/>
                  </a:solidFill>
                  <a:latin typeface="+mn-lt"/>
                  <a:ea typeface="Century Gothic"/>
                  <a:cs typeface="Century Gothic"/>
                  <a:sym typeface="Century Gothic"/>
                </a:rPr>
                <a:t>people</a:t>
              </a:r>
              <a:r>
                <a:rPr lang="en-GB" sz="1300" spc="-20" dirty="0" smtClean="0">
                  <a:solidFill>
                    <a:schemeClr val="bg1"/>
                  </a:solidFill>
                  <a:latin typeface="+mn-lt"/>
                  <a:ea typeface="Century Gothic"/>
                  <a:cs typeface="Century Gothic"/>
                  <a:sym typeface="Century Gothic"/>
                </a:rPr>
                <a:t> </a:t>
              </a:r>
              <a:r>
                <a:rPr lang="en-GB" sz="1300" spc="-20" dirty="0">
                  <a:solidFill>
                    <a:schemeClr val="bg1"/>
                  </a:solidFill>
                  <a:latin typeface="+mn-lt"/>
                  <a:ea typeface="Century Gothic"/>
                  <a:cs typeface="Century Gothic"/>
                  <a:sym typeface="Century Gothic"/>
                </a:rPr>
                <a:t>can be connected at any given point in time. There are no real peak times – every hour is rush hour in an </a:t>
              </a:r>
              <a:r>
                <a:rPr lang="en-GB" sz="1300" spc="-20" dirty="0" smtClean="0">
                  <a:solidFill>
                    <a:schemeClr val="bg1"/>
                  </a:solidFill>
                  <a:latin typeface="+mn-lt"/>
                  <a:ea typeface="Century Gothic"/>
                  <a:cs typeface="Century Gothic"/>
                  <a:sym typeface="Century Gothic"/>
                </a:rPr>
                <a:t>airport</a:t>
              </a:r>
              <a:endParaRPr sz="1300" spc="-20" dirty="0">
                <a:solidFill>
                  <a:schemeClr val="bg1"/>
                </a:solidFill>
                <a:latin typeface="+mn-lt"/>
                <a:ea typeface="Century Gothic"/>
                <a:cs typeface="Century Gothic"/>
                <a:sym typeface="Century Gothic"/>
              </a:endParaRPr>
            </a:p>
          </p:txBody>
        </p:sp>
        <p:sp>
          <p:nvSpPr>
            <p:cNvPr id="19" name="Shape 294"/>
            <p:cNvSpPr/>
            <p:nvPr/>
          </p:nvSpPr>
          <p:spPr>
            <a:xfrm>
              <a:off x="564894" y="4829783"/>
              <a:ext cx="1241762" cy="290296"/>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rgbClr val="FFFFFF"/>
                  </a:solidFill>
                  <a:latin typeface="+mn-lt"/>
                  <a:ea typeface="Century Gothic"/>
                  <a:cs typeface="Century Gothic"/>
                  <a:sym typeface="Century Gothic"/>
                </a:rPr>
                <a:t>Around</a:t>
              </a:r>
              <a:endParaRPr sz="1300" dirty="0">
                <a:solidFill>
                  <a:srgbClr val="FFFFFF"/>
                </a:solidFill>
                <a:latin typeface="+mn-lt"/>
                <a:ea typeface="Century Gothic"/>
                <a:cs typeface="Century Gothic"/>
                <a:sym typeface="Century Gothic"/>
              </a:endParaRPr>
            </a:p>
          </p:txBody>
        </p:sp>
        <p:pic>
          <p:nvPicPr>
            <p:cNvPr id="62" name="Picture 61" descr="wifi-netwo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33" y="3814235"/>
              <a:ext cx="1202400" cy="972000"/>
            </a:xfrm>
            <a:prstGeom prst="rect">
              <a:avLst/>
            </a:prstGeom>
          </p:spPr>
        </p:pic>
      </p:grpSp>
      <p:grpSp>
        <p:nvGrpSpPr>
          <p:cNvPr id="28" name="Group 27"/>
          <p:cNvGrpSpPr/>
          <p:nvPr/>
        </p:nvGrpSpPr>
        <p:grpSpPr>
          <a:xfrm>
            <a:off x="9643910" y="334123"/>
            <a:ext cx="2065492" cy="2122634"/>
            <a:chOff x="3674908" y="3974784"/>
            <a:chExt cx="2065492" cy="2122634"/>
          </a:xfrm>
        </p:grpSpPr>
        <p:grpSp>
          <p:nvGrpSpPr>
            <p:cNvPr id="61" name="Group 60"/>
            <p:cNvGrpSpPr/>
            <p:nvPr/>
          </p:nvGrpSpPr>
          <p:grpSpPr>
            <a:xfrm>
              <a:off x="3674908" y="4956788"/>
              <a:ext cx="2065492" cy="1140630"/>
              <a:chOff x="3805947" y="4956788"/>
              <a:chExt cx="2065492" cy="1140630"/>
            </a:xfrm>
          </p:grpSpPr>
          <p:sp>
            <p:nvSpPr>
              <p:cNvPr id="23" name="Shape 294"/>
              <p:cNvSpPr/>
              <p:nvPr/>
            </p:nvSpPr>
            <p:spPr>
              <a:xfrm>
                <a:off x="3805947" y="5160893"/>
                <a:ext cx="1756423" cy="683836"/>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3.7m</a:t>
                </a:r>
                <a:endParaRPr sz="4000" b="1" dirty="0">
                  <a:solidFill>
                    <a:srgbClr val="FF0A0A"/>
                  </a:solidFill>
                  <a:latin typeface="+mn-lt"/>
                  <a:ea typeface="Century Gothic"/>
                  <a:cs typeface="Century Gothic"/>
                  <a:sym typeface="Century Gothic"/>
                </a:endParaRPr>
              </a:p>
            </p:txBody>
          </p:sp>
          <p:sp>
            <p:nvSpPr>
              <p:cNvPr id="11" name="Shape 294"/>
              <p:cNvSpPr/>
              <p:nvPr/>
            </p:nvSpPr>
            <p:spPr>
              <a:xfrm>
                <a:off x="3805947" y="5795548"/>
                <a:ext cx="2065492" cy="301870"/>
              </a:xfrm>
              <a:prstGeom prst="rect">
                <a:avLst/>
              </a:prstGeom>
              <a:noFill/>
              <a:ln>
                <a:noFill/>
              </a:ln>
            </p:spPr>
            <p:txBody>
              <a:bodyPr lIns="91425" tIns="45700" rIns="91425" bIns="45700" anchor="t" anchorCtr="0">
                <a:noAutofit/>
              </a:bodyPr>
              <a:lstStyle/>
              <a:p>
                <a:pPr>
                  <a:buClr>
                    <a:schemeClr val="dk1"/>
                  </a:buClr>
                  <a:buSzPct val="100000"/>
                </a:pPr>
                <a:r>
                  <a:rPr lang="en-GB" b="1" dirty="0" smtClean="0">
                    <a:solidFill>
                      <a:schemeClr val="bg1"/>
                    </a:solidFill>
                    <a:latin typeface="+mn-lt"/>
                    <a:ea typeface="Century Gothic"/>
                    <a:cs typeface="Century Gothic"/>
                    <a:sym typeface="Century Gothic"/>
                  </a:rPr>
                  <a:t>sessions</a:t>
                </a:r>
                <a:r>
                  <a:rPr lang="en-GB" dirty="0" smtClean="0">
                    <a:solidFill>
                      <a:schemeClr val="bg1"/>
                    </a:solidFill>
                    <a:latin typeface="+mn-lt"/>
                    <a:ea typeface="Century Gothic"/>
                    <a:cs typeface="Century Gothic"/>
                    <a:sym typeface="Century Gothic"/>
                  </a:rPr>
                  <a:t> each month</a:t>
                </a:r>
                <a:endParaRPr dirty="0">
                  <a:solidFill>
                    <a:schemeClr val="bg1"/>
                  </a:solidFill>
                  <a:latin typeface="+mn-lt"/>
                  <a:ea typeface="Century Gothic"/>
                  <a:cs typeface="Century Gothic"/>
                  <a:sym typeface="Century Gothic"/>
                </a:endParaRPr>
              </a:p>
            </p:txBody>
          </p:sp>
          <p:sp>
            <p:nvSpPr>
              <p:cNvPr id="20" name="Shape 294"/>
              <p:cNvSpPr/>
              <p:nvPr/>
            </p:nvSpPr>
            <p:spPr>
              <a:xfrm>
                <a:off x="3835310" y="4956788"/>
                <a:ext cx="1374458" cy="288812"/>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rgbClr val="FFFFFF"/>
                    </a:solidFill>
                    <a:latin typeface="+mn-lt"/>
                    <a:ea typeface="Century Gothic"/>
                    <a:cs typeface="Century Gothic"/>
                    <a:sym typeface="Century Gothic"/>
                  </a:rPr>
                  <a:t>Average of</a:t>
                </a:r>
                <a:endParaRPr sz="1300" dirty="0">
                  <a:solidFill>
                    <a:srgbClr val="FFFFFF"/>
                  </a:solidFill>
                  <a:latin typeface="+mn-lt"/>
                  <a:ea typeface="Century Gothic"/>
                  <a:cs typeface="Century Gothic"/>
                  <a:sym typeface="Century Gothic"/>
                </a:endParaRPr>
              </a:p>
            </p:txBody>
          </p:sp>
        </p:grpSp>
        <p:pic>
          <p:nvPicPr>
            <p:cNvPr id="63" name="Picture 62" descr="arr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2314" y="3974784"/>
              <a:ext cx="803305" cy="803305"/>
            </a:xfrm>
            <a:prstGeom prst="rect">
              <a:avLst/>
            </a:prstGeom>
          </p:spPr>
        </p:pic>
      </p:grpSp>
      <p:grpSp>
        <p:nvGrpSpPr>
          <p:cNvPr id="29" name="Group 28"/>
          <p:cNvGrpSpPr/>
          <p:nvPr/>
        </p:nvGrpSpPr>
        <p:grpSpPr>
          <a:xfrm>
            <a:off x="5521361" y="4233341"/>
            <a:ext cx="2648968" cy="2294013"/>
            <a:chOff x="6317232" y="3886200"/>
            <a:chExt cx="2648968" cy="2294013"/>
          </a:xfrm>
        </p:grpSpPr>
        <p:sp>
          <p:nvSpPr>
            <p:cNvPr id="24" name="Shape 294"/>
            <p:cNvSpPr/>
            <p:nvPr/>
          </p:nvSpPr>
          <p:spPr>
            <a:xfrm>
              <a:off x="6317232" y="5025424"/>
              <a:ext cx="1710125" cy="730134"/>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1.1m</a:t>
              </a:r>
              <a:endParaRPr sz="4000" b="1" dirty="0">
                <a:solidFill>
                  <a:srgbClr val="FF0A0A"/>
                </a:solidFill>
                <a:latin typeface="+mn-lt"/>
                <a:ea typeface="Century Gothic"/>
                <a:cs typeface="Century Gothic"/>
                <a:sym typeface="Century Gothic"/>
              </a:endParaRPr>
            </a:p>
          </p:txBody>
        </p:sp>
        <p:sp>
          <p:nvSpPr>
            <p:cNvPr id="12" name="Shape 294"/>
            <p:cNvSpPr/>
            <p:nvPr/>
          </p:nvSpPr>
          <p:spPr>
            <a:xfrm>
              <a:off x="6317232" y="5651608"/>
              <a:ext cx="2648968" cy="528605"/>
            </a:xfrm>
            <a:prstGeom prst="rect">
              <a:avLst/>
            </a:prstGeom>
            <a:noFill/>
            <a:ln>
              <a:noFill/>
            </a:ln>
          </p:spPr>
          <p:txBody>
            <a:bodyPr lIns="91425" tIns="45700" rIns="91425" bIns="45700" anchor="t" anchorCtr="0">
              <a:noAutofit/>
            </a:bodyPr>
            <a:lstStyle/>
            <a:p>
              <a:pPr>
                <a:buClr>
                  <a:schemeClr val="dk1"/>
                </a:buClr>
                <a:buSzPct val="100000"/>
              </a:pPr>
              <a:r>
                <a:rPr lang="en-GB" b="1" dirty="0" smtClean="0">
                  <a:solidFill>
                    <a:schemeClr val="bg1"/>
                  </a:solidFill>
                  <a:latin typeface="+mn-lt"/>
                  <a:ea typeface="Century Gothic"/>
                  <a:cs typeface="Century Gothic"/>
                  <a:sym typeface="Century Gothic"/>
                </a:rPr>
                <a:t>unique </a:t>
              </a:r>
              <a:r>
                <a:rPr lang="en-GB" b="1" dirty="0">
                  <a:solidFill>
                    <a:schemeClr val="bg1"/>
                  </a:solidFill>
                  <a:latin typeface="+mn-lt"/>
                  <a:ea typeface="Century Gothic"/>
                  <a:cs typeface="Century Gothic"/>
                  <a:sym typeface="Century Gothic"/>
                </a:rPr>
                <a:t>users </a:t>
              </a:r>
              <a:r>
                <a:rPr lang="en-GB" dirty="0">
                  <a:solidFill>
                    <a:schemeClr val="bg1"/>
                  </a:solidFill>
                  <a:latin typeface="+mn-lt"/>
                  <a:ea typeface="Century Gothic"/>
                  <a:cs typeface="Century Gothic"/>
                  <a:sym typeface="Century Gothic"/>
                </a:rPr>
                <a:t>each </a:t>
              </a:r>
              <a:r>
                <a:rPr lang="en-GB" dirty="0" smtClean="0">
                  <a:solidFill>
                    <a:schemeClr val="bg1"/>
                  </a:solidFill>
                  <a:latin typeface="+mn-lt"/>
                  <a:ea typeface="Century Gothic"/>
                  <a:cs typeface="Century Gothic"/>
                  <a:sym typeface="Century Gothic"/>
                </a:rPr>
                <a:t>month</a:t>
              </a:r>
              <a:endParaRPr dirty="0">
                <a:solidFill>
                  <a:schemeClr val="bg1"/>
                </a:solidFill>
                <a:latin typeface="+mn-lt"/>
                <a:ea typeface="Century Gothic"/>
                <a:cs typeface="Century Gothic"/>
                <a:sym typeface="Century Gothic"/>
              </a:endParaRPr>
            </a:p>
          </p:txBody>
        </p:sp>
        <p:sp>
          <p:nvSpPr>
            <p:cNvPr id="21" name="Shape 294"/>
            <p:cNvSpPr/>
            <p:nvPr/>
          </p:nvSpPr>
          <p:spPr>
            <a:xfrm>
              <a:off x="6363531" y="4829783"/>
              <a:ext cx="1559654" cy="288813"/>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rgbClr val="FFFFFF"/>
                  </a:solidFill>
                  <a:latin typeface="+mn-lt"/>
                  <a:ea typeface="Century Gothic"/>
                  <a:cs typeface="Century Gothic"/>
                  <a:sym typeface="Century Gothic"/>
                </a:rPr>
                <a:t>Average of</a:t>
              </a:r>
              <a:endParaRPr sz="1300" dirty="0">
                <a:solidFill>
                  <a:srgbClr val="FFFFFF"/>
                </a:solidFill>
                <a:latin typeface="+mn-lt"/>
                <a:ea typeface="Century Gothic"/>
                <a:cs typeface="Century Gothic"/>
                <a:sym typeface="Century Gothic"/>
              </a:endParaRPr>
            </a:p>
          </p:txBody>
        </p:sp>
        <p:pic>
          <p:nvPicPr>
            <p:cNvPr id="65" name="Picture 64" descr="pers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8101" y="3886200"/>
              <a:ext cx="863999" cy="863999"/>
            </a:xfrm>
            <a:prstGeom prst="rect">
              <a:avLst/>
            </a:prstGeom>
          </p:spPr>
        </p:pic>
      </p:grpSp>
      <p:grpSp>
        <p:nvGrpSpPr>
          <p:cNvPr id="30" name="Group 29"/>
          <p:cNvGrpSpPr/>
          <p:nvPr/>
        </p:nvGrpSpPr>
        <p:grpSpPr>
          <a:xfrm>
            <a:off x="8703204" y="4246049"/>
            <a:ext cx="2532062" cy="2442623"/>
            <a:chOff x="9278938" y="3881967"/>
            <a:chExt cx="2532062" cy="2442623"/>
          </a:xfrm>
        </p:grpSpPr>
        <p:grpSp>
          <p:nvGrpSpPr>
            <p:cNvPr id="59" name="Group 58"/>
            <p:cNvGrpSpPr/>
            <p:nvPr/>
          </p:nvGrpSpPr>
          <p:grpSpPr>
            <a:xfrm>
              <a:off x="9278938" y="4752837"/>
              <a:ext cx="2532062" cy="1571753"/>
              <a:chOff x="9431338" y="4752837"/>
              <a:chExt cx="2532062" cy="1571753"/>
            </a:xfrm>
          </p:grpSpPr>
          <p:sp>
            <p:nvSpPr>
              <p:cNvPr id="25" name="Shape 294"/>
              <p:cNvSpPr/>
              <p:nvPr/>
            </p:nvSpPr>
            <p:spPr>
              <a:xfrm>
                <a:off x="9431338" y="4971095"/>
                <a:ext cx="2059984" cy="786524"/>
              </a:xfrm>
              <a:prstGeom prst="rect">
                <a:avLst/>
              </a:prstGeom>
              <a:noFill/>
              <a:ln>
                <a:noFill/>
              </a:ln>
            </p:spPr>
            <p:txBody>
              <a:bodyPr lIns="91425" tIns="45700" rIns="91425" bIns="45700" anchor="t" anchorCtr="0">
                <a:noAutofit/>
              </a:bodyPr>
              <a:lstStyle/>
              <a:p>
                <a:pPr>
                  <a:buClr>
                    <a:schemeClr val="dk1"/>
                  </a:buClr>
                  <a:buSzPct val="112500"/>
                </a:pPr>
                <a:r>
                  <a:rPr lang="en-GB" sz="4000" b="1" dirty="0" smtClean="0">
                    <a:solidFill>
                      <a:srgbClr val="FF0A0A"/>
                    </a:solidFill>
                    <a:latin typeface="+mn-lt"/>
                    <a:ea typeface="Century Gothic"/>
                    <a:cs typeface="Century Gothic"/>
                    <a:sym typeface="Century Gothic"/>
                  </a:rPr>
                  <a:t>14m</a:t>
                </a:r>
                <a:endParaRPr sz="4000" b="1" dirty="0">
                  <a:solidFill>
                    <a:srgbClr val="FF0A0A"/>
                  </a:solidFill>
                  <a:latin typeface="+mn-lt"/>
                  <a:ea typeface="Century Gothic"/>
                  <a:cs typeface="Century Gothic"/>
                  <a:sym typeface="Century Gothic"/>
                </a:endParaRPr>
              </a:p>
            </p:txBody>
          </p:sp>
          <p:sp>
            <p:nvSpPr>
              <p:cNvPr id="7" name="Shape 294"/>
              <p:cNvSpPr/>
              <p:nvPr/>
            </p:nvSpPr>
            <p:spPr>
              <a:xfrm>
                <a:off x="9479401" y="4752837"/>
                <a:ext cx="842024" cy="323537"/>
              </a:xfrm>
              <a:prstGeom prst="rect">
                <a:avLst/>
              </a:prstGeom>
              <a:noFill/>
              <a:ln>
                <a:noFill/>
              </a:ln>
            </p:spPr>
            <p:txBody>
              <a:bodyPr lIns="91425" tIns="45700" rIns="91425" bIns="45700" anchor="t" anchorCtr="0">
                <a:noAutofit/>
              </a:bodyPr>
              <a:lstStyle/>
              <a:p>
                <a:pPr>
                  <a:buClr>
                    <a:schemeClr val="dk1"/>
                  </a:buClr>
                  <a:buSzPct val="112500"/>
                </a:pPr>
                <a:r>
                  <a:rPr lang="en-GB" sz="1300" dirty="0" smtClean="0">
                    <a:solidFill>
                      <a:srgbClr val="FFFFFF"/>
                    </a:solidFill>
                    <a:latin typeface="+mn-lt"/>
                    <a:ea typeface="Century Gothic"/>
                    <a:cs typeface="Century Gothic"/>
                    <a:sym typeface="Century Gothic"/>
                  </a:rPr>
                  <a:t>Approx.</a:t>
                </a:r>
                <a:endParaRPr sz="1300" dirty="0">
                  <a:solidFill>
                    <a:srgbClr val="FFFFFF"/>
                  </a:solidFill>
                  <a:latin typeface="+mn-lt"/>
                  <a:ea typeface="Century Gothic"/>
                  <a:cs typeface="Century Gothic"/>
                  <a:sym typeface="Century Gothic"/>
                </a:endParaRPr>
              </a:p>
            </p:txBody>
          </p:sp>
          <p:sp>
            <p:nvSpPr>
              <p:cNvPr id="26" name="Shape 294"/>
              <p:cNvSpPr/>
              <p:nvPr/>
            </p:nvSpPr>
            <p:spPr>
              <a:xfrm>
                <a:off x="9484153" y="5587671"/>
                <a:ext cx="2479247" cy="736919"/>
              </a:xfrm>
              <a:prstGeom prst="rect">
                <a:avLst/>
              </a:prstGeom>
              <a:noFill/>
              <a:ln>
                <a:noFill/>
              </a:ln>
            </p:spPr>
            <p:txBody>
              <a:bodyPr lIns="91425" tIns="45700" rIns="91425" bIns="45700" anchor="t" anchorCtr="0">
                <a:noAutofit/>
              </a:bodyPr>
              <a:lstStyle/>
              <a:p>
                <a:pPr>
                  <a:buClr>
                    <a:schemeClr val="dk1"/>
                  </a:buClr>
                  <a:buSzPct val="112500"/>
                </a:pPr>
                <a:r>
                  <a:rPr lang="en-GB" sz="1300" b="1" dirty="0" smtClean="0">
                    <a:solidFill>
                      <a:schemeClr val="bg1"/>
                    </a:solidFill>
                    <a:latin typeface="+mn-lt"/>
                    <a:ea typeface="Century Gothic"/>
                    <a:cs typeface="Century Gothic"/>
                    <a:sym typeface="Century Gothic"/>
                  </a:rPr>
                  <a:t>ad </a:t>
                </a:r>
                <a:r>
                  <a:rPr lang="en-GB" sz="1300" b="1" dirty="0">
                    <a:solidFill>
                      <a:schemeClr val="bg1"/>
                    </a:solidFill>
                    <a:latin typeface="+mn-lt"/>
                    <a:ea typeface="Century Gothic"/>
                    <a:cs typeface="Century Gothic"/>
                    <a:sym typeface="Century Gothic"/>
                  </a:rPr>
                  <a:t>impressions </a:t>
                </a:r>
                <a:r>
                  <a:rPr lang="en-GB" sz="1300" dirty="0">
                    <a:solidFill>
                      <a:schemeClr val="bg1"/>
                    </a:solidFill>
                    <a:latin typeface="+mn-lt"/>
                    <a:ea typeface="Century Gothic"/>
                    <a:cs typeface="Century Gothic"/>
                    <a:sym typeface="Century Gothic"/>
                  </a:rPr>
                  <a:t>across all terminals in one </a:t>
                </a:r>
                <a:r>
                  <a:rPr lang="en-GB" sz="1300" dirty="0" smtClean="0">
                    <a:solidFill>
                      <a:schemeClr val="bg1"/>
                    </a:solidFill>
                    <a:latin typeface="+mn-lt"/>
                    <a:ea typeface="Century Gothic"/>
                    <a:cs typeface="Century Gothic"/>
                    <a:sym typeface="Century Gothic"/>
                  </a:rPr>
                  <a:t>month</a:t>
                </a:r>
                <a:endParaRPr sz="1300" dirty="0">
                  <a:solidFill>
                    <a:schemeClr val="bg1"/>
                  </a:solidFill>
                  <a:latin typeface="+mn-lt"/>
                  <a:ea typeface="Century Gothic"/>
                  <a:cs typeface="Century Gothic"/>
                  <a:sym typeface="Century Gothic"/>
                </a:endParaRPr>
              </a:p>
            </p:txBody>
          </p:sp>
        </p:grpSp>
        <p:pic>
          <p:nvPicPr>
            <p:cNvPr id="32" name="Picture 31" descr="ey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9167" y="3881967"/>
              <a:ext cx="1017599" cy="863999"/>
            </a:xfrm>
            <a:prstGeom prst="rect">
              <a:avLst/>
            </a:prstGeom>
          </p:spPr>
        </p:pic>
      </p:grpSp>
      <p:sp>
        <p:nvSpPr>
          <p:cNvPr id="52" name="Shape 294"/>
          <p:cNvSpPr/>
          <p:nvPr/>
        </p:nvSpPr>
        <p:spPr>
          <a:xfrm>
            <a:off x="543994" y="1457373"/>
            <a:ext cx="2445531" cy="693857"/>
          </a:xfrm>
          <a:prstGeom prst="rect">
            <a:avLst/>
          </a:prstGeom>
          <a:noFill/>
          <a:ln>
            <a:noFill/>
          </a:ln>
        </p:spPr>
        <p:txBody>
          <a:bodyPr lIns="91425" tIns="45700" rIns="91425" bIns="45700" anchor="t" anchorCtr="0">
            <a:noAutofit/>
          </a:bodyPr>
          <a:lstStyle/>
          <a:p>
            <a:pPr>
              <a:buClr>
                <a:schemeClr val="dk1"/>
              </a:buClr>
              <a:buSzPct val="100000"/>
            </a:pPr>
            <a:r>
              <a:rPr lang="en-GB" sz="4000" b="1" dirty="0" smtClean="0">
                <a:solidFill>
                  <a:srgbClr val="FF0A0A"/>
                </a:solidFill>
                <a:latin typeface="+mn-lt"/>
                <a:ea typeface="Century Gothic"/>
                <a:cs typeface="Century Gothic"/>
                <a:sym typeface="Century Gothic"/>
              </a:rPr>
              <a:t>busiest</a:t>
            </a:r>
            <a:endParaRPr sz="4000" b="1" dirty="0">
              <a:solidFill>
                <a:srgbClr val="FF0A0A"/>
              </a:solidFill>
              <a:latin typeface="+mn-lt"/>
              <a:ea typeface="Century Gothic"/>
              <a:cs typeface="Century Gothic"/>
              <a:sym typeface="Century Gothic"/>
            </a:endParaRPr>
          </a:p>
        </p:txBody>
      </p:sp>
      <p:sp>
        <p:nvSpPr>
          <p:cNvPr id="53" name="Shape 294"/>
          <p:cNvSpPr/>
          <p:nvPr/>
        </p:nvSpPr>
        <p:spPr>
          <a:xfrm>
            <a:off x="555569" y="1291114"/>
            <a:ext cx="2214037" cy="288744"/>
          </a:xfrm>
          <a:prstGeom prst="rect">
            <a:avLst/>
          </a:prstGeom>
          <a:noFill/>
          <a:ln>
            <a:noFill/>
          </a:ln>
        </p:spPr>
        <p:txBody>
          <a:bodyPr lIns="91425" tIns="45700" rIns="91425" bIns="45700" anchor="t" anchorCtr="0">
            <a:noAutofit/>
          </a:bodyPr>
          <a:lstStyle/>
          <a:p>
            <a:pPr>
              <a:buClr>
                <a:schemeClr val="dk1"/>
              </a:buClr>
              <a:buSzPct val="100000"/>
            </a:pPr>
            <a:r>
              <a:rPr lang="en-GB" sz="1300" dirty="0" smtClean="0">
                <a:solidFill>
                  <a:srgbClr val="FFFFFF"/>
                </a:solidFill>
                <a:latin typeface="+mn-lt"/>
                <a:ea typeface="Century Gothic"/>
                <a:cs typeface="Century Gothic"/>
                <a:sym typeface="Century Gothic"/>
              </a:rPr>
              <a:t>The</a:t>
            </a:r>
            <a:endParaRPr sz="1300" dirty="0">
              <a:solidFill>
                <a:srgbClr val="FFFFFF"/>
              </a:solidFill>
              <a:latin typeface="+mn-lt"/>
              <a:ea typeface="Century Gothic"/>
              <a:cs typeface="Century Gothic"/>
              <a:sym typeface="Century Gothic"/>
            </a:endParaRPr>
          </a:p>
        </p:txBody>
      </p:sp>
      <p:sp>
        <p:nvSpPr>
          <p:cNvPr id="54" name="Shape 294"/>
          <p:cNvSpPr/>
          <p:nvPr/>
        </p:nvSpPr>
        <p:spPr>
          <a:xfrm>
            <a:off x="543994" y="2121682"/>
            <a:ext cx="2571739" cy="520237"/>
          </a:xfrm>
          <a:prstGeom prst="rect">
            <a:avLst/>
          </a:prstGeom>
          <a:noFill/>
          <a:ln>
            <a:noFill/>
          </a:ln>
        </p:spPr>
        <p:txBody>
          <a:bodyPr lIns="91425" tIns="45700" rIns="91425" bIns="45700" anchor="t" anchorCtr="0">
            <a:noAutofit/>
          </a:bodyPr>
          <a:lstStyle/>
          <a:p>
            <a:pPr>
              <a:buClr>
                <a:schemeClr val="dk1"/>
              </a:buClr>
              <a:buSzPct val="100000"/>
            </a:pPr>
            <a:r>
              <a:rPr lang="en-GB" b="1" dirty="0">
                <a:solidFill>
                  <a:schemeClr val="bg1"/>
                </a:solidFill>
              </a:rPr>
              <a:t>airport in the world</a:t>
            </a:r>
            <a:r>
              <a:rPr lang="en-GB" dirty="0">
                <a:solidFill>
                  <a:schemeClr val="bg1"/>
                </a:solidFill>
              </a:rPr>
              <a:t>, which means it will have the highest number of </a:t>
            </a:r>
            <a:r>
              <a:rPr lang="en-GB" dirty="0" err="1">
                <a:solidFill>
                  <a:schemeClr val="bg1"/>
                </a:solidFill>
              </a:rPr>
              <a:t>WiFi</a:t>
            </a:r>
            <a:r>
              <a:rPr lang="en-GB" dirty="0">
                <a:solidFill>
                  <a:schemeClr val="bg1"/>
                </a:solidFill>
              </a:rPr>
              <a:t> users in one place at a time! </a:t>
            </a:r>
            <a:endParaRPr dirty="0">
              <a:solidFill>
                <a:schemeClr val="bg1"/>
              </a:solidFill>
              <a:latin typeface="+mn-lt"/>
              <a:ea typeface="Century Gothic"/>
              <a:cs typeface="Century Gothic"/>
              <a:sym typeface="Century Gothic"/>
            </a:endParaRPr>
          </a:p>
        </p:txBody>
      </p:sp>
      <p:pic>
        <p:nvPicPr>
          <p:cNvPr id="33" name="Picture 32" descr="plan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7" y="411827"/>
            <a:ext cx="939804" cy="797946"/>
          </a:xfrm>
          <a:prstGeom prst="rect">
            <a:avLst/>
          </a:prstGeom>
        </p:spPr>
      </p:pic>
    </p:spTree>
    <p:extLst>
      <p:ext uri="{BB962C8B-B14F-4D97-AF65-F5344CB8AC3E}">
        <p14:creationId xmlns:p14="http://schemas.microsoft.com/office/powerpoint/2010/main" val="176724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690879"/>
            <a:ext cx="5773420" cy="5632605"/>
          </a:xfrm>
          <a:prstGeom prst="rect">
            <a:avLst/>
          </a:prstGeom>
          <a:effectLst>
            <a:outerShdw blurRad="139700" dist="279400" dir="2700000" algn="tl" rotWithShape="0">
              <a:prstClr val="black">
                <a:alpha val="34000"/>
              </a:prstClr>
            </a:outerShdw>
          </a:effectLst>
        </p:spPr>
      </p:pic>
      <p:sp>
        <p:nvSpPr>
          <p:cNvPr id="10" name="object 3"/>
          <p:cNvSpPr txBox="1"/>
          <p:nvPr/>
        </p:nvSpPr>
        <p:spPr>
          <a:xfrm>
            <a:off x="593446" y="299570"/>
            <a:ext cx="1959209" cy="224784"/>
          </a:xfrm>
          <a:prstGeom prst="rect">
            <a:avLst/>
          </a:prstGeom>
        </p:spPr>
        <p:txBody>
          <a:bodyPr vert="horz" wrap="square" lIns="0" tIns="10012" rIns="0" bIns="0" rtlCol="0">
            <a:spAutoFit/>
          </a:bodyPr>
          <a:lstStyle/>
          <a:p>
            <a:pPr marL="7701">
              <a:spcBef>
                <a:spcPts val="79"/>
              </a:spcBef>
            </a:pPr>
            <a:r>
              <a:rPr sz="1395" b="1" spc="3" dirty="0">
                <a:solidFill>
                  <a:srgbClr val="FFFFFF"/>
                </a:solidFill>
                <a:latin typeface="Arial"/>
                <a:cs typeface="Arial"/>
              </a:rPr>
              <a:t>Heathrow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a:latin typeface="Arial"/>
              <a:cs typeface="Arial"/>
            </a:endParaRPr>
          </a:p>
        </p:txBody>
      </p:sp>
      <p:sp>
        <p:nvSpPr>
          <p:cNvPr id="11" name="object 4"/>
          <p:cNvSpPr txBox="1">
            <a:spLocks/>
          </p:cNvSpPr>
          <p:nvPr/>
        </p:nvSpPr>
        <p:spPr>
          <a:xfrm>
            <a:off x="589584" y="785695"/>
            <a:ext cx="310865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welcome</a:t>
            </a:r>
            <a:r>
              <a:rPr lang="en-US" sz="2400" b="1" spc="-52" dirty="0" smtClean="0">
                <a:solidFill>
                  <a:schemeClr val="bg1"/>
                </a:solidFill>
              </a:rPr>
              <a:t> </a:t>
            </a:r>
            <a:r>
              <a:rPr lang="en-US" sz="2400" b="1" spc="6" dirty="0" smtClean="0">
                <a:solidFill>
                  <a:schemeClr val="bg1"/>
                </a:solidFill>
              </a:rPr>
              <a:t>page</a:t>
            </a:r>
            <a:endParaRPr lang="en-US" sz="2400" b="1" spc="6" dirty="0">
              <a:solidFill>
                <a:schemeClr val="bg1"/>
              </a:solidFill>
            </a:endParaRPr>
          </a:p>
        </p:txBody>
      </p:sp>
      <p:grpSp>
        <p:nvGrpSpPr>
          <p:cNvPr id="4" name="Group 3"/>
          <p:cNvGrpSpPr/>
          <p:nvPr/>
        </p:nvGrpSpPr>
        <p:grpSpPr>
          <a:xfrm>
            <a:off x="7762240" y="1910080"/>
            <a:ext cx="4043680" cy="1584960"/>
            <a:chOff x="7762240" y="1910080"/>
            <a:chExt cx="4043680" cy="1584960"/>
          </a:xfrm>
        </p:grpSpPr>
        <p:sp>
          <p:nvSpPr>
            <p:cNvPr id="15" name="Rounded Rectangle 14"/>
            <p:cNvSpPr/>
            <p:nvPr/>
          </p:nvSpPr>
          <p:spPr>
            <a:xfrm>
              <a:off x="7762240" y="1910080"/>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9712960" y="2492782"/>
              <a:ext cx="2092960" cy="451915"/>
              <a:chOff x="9712960" y="2492782"/>
              <a:chExt cx="2092960" cy="45191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6"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5" name="Group 4"/>
          <p:cNvGrpSpPr/>
          <p:nvPr/>
        </p:nvGrpSpPr>
        <p:grpSpPr>
          <a:xfrm>
            <a:off x="5527040" y="5730240"/>
            <a:ext cx="6431280" cy="670560"/>
            <a:chOff x="5527040" y="5730240"/>
            <a:chExt cx="6431280" cy="670560"/>
          </a:xfrm>
        </p:grpSpPr>
        <p:sp>
          <p:nvSpPr>
            <p:cNvPr id="18" name="Rounded Rectangle 17"/>
            <p:cNvSpPr/>
            <p:nvPr/>
          </p:nvSpPr>
          <p:spPr>
            <a:xfrm>
              <a:off x="5527040" y="5730240"/>
              <a:ext cx="4246880"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865360" y="5836334"/>
              <a:ext cx="2092960" cy="451915"/>
              <a:chOff x="9865360" y="5754142"/>
              <a:chExt cx="2092960" cy="45191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9" name="object 4"/>
              <p:cNvSpPr txBox="1">
                <a:spLocks/>
              </p:cNvSpPr>
              <p:nvPr/>
            </p:nvSpPr>
            <p:spPr>
              <a:xfrm>
                <a:off x="10170160" y="583521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smtClean="0">
                    <a:solidFill>
                      <a:schemeClr val="bg1"/>
                    </a:solidFill>
                  </a:rPr>
                  <a:t>Leaderboard</a:t>
                </a:r>
                <a:endParaRPr lang="en-US" sz="1600" b="1" spc="6" dirty="0">
                  <a:solidFill>
                    <a:schemeClr val="bg1"/>
                  </a:solidFill>
                </a:endParaRPr>
              </a:p>
            </p:txBody>
          </p:sp>
        </p:grpSp>
      </p:grpSp>
      <p:cxnSp>
        <p:nvCxnSpPr>
          <p:cNvPr id="22" name="Straight Connector 21"/>
          <p:cNvCxnSpPr/>
          <p:nvPr/>
        </p:nvCxnSpPr>
        <p:spPr>
          <a:xfrm>
            <a:off x="593725" y="601091"/>
            <a:ext cx="1924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3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690879"/>
            <a:ext cx="5773420" cy="5632604"/>
          </a:xfrm>
          <a:prstGeom prst="rect">
            <a:avLst/>
          </a:prstGeom>
          <a:effectLst>
            <a:outerShdw blurRad="139700" dist="279400" dir="2700000" algn="tl" rotWithShape="0">
              <a:prstClr val="black">
                <a:alpha val="34000"/>
              </a:prstClr>
            </a:outerShdw>
          </a:effectLst>
        </p:spPr>
      </p:pic>
      <p:sp>
        <p:nvSpPr>
          <p:cNvPr id="8" name="object 3"/>
          <p:cNvSpPr txBox="1"/>
          <p:nvPr/>
        </p:nvSpPr>
        <p:spPr>
          <a:xfrm>
            <a:off x="593446" y="299570"/>
            <a:ext cx="1959209" cy="224784"/>
          </a:xfrm>
          <a:prstGeom prst="rect">
            <a:avLst/>
          </a:prstGeom>
        </p:spPr>
        <p:txBody>
          <a:bodyPr vert="horz" wrap="square" lIns="0" tIns="10012" rIns="0" bIns="0" rtlCol="0">
            <a:spAutoFit/>
          </a:bodyPr>
          <a:lstStyle/>
          <a:p>
            <a:pPr marL="7701">
              <a:spcBef>
                <a:spcPts val="79"/>
              </a:spcBef>
            </a:pPr>
            <a:r>
              <a:rPr sz="1395" b="1" spc="3" dirty="0">
                <a:solidFill>
                  <a:srgbClr val="FFFFFF"/>
                </a:solidFill>
                <a:latin typeface="Arial"/>
                <a:cs typeface="Arial"/>
              </a:rPr>
              <a:t>Heathrow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a:latin typeface="Arial"/>
              <a:cs typeface="Arial"/>
            </a:endParaRPr>
          </a:p>
        </p:txBody>
      </p:sp>
      <p:sp>
        <p:nvSpPr>
          <p:cNvPr id="9"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grpSp>
        <p:nvGrpSpPr>
          <p:cNvPr id="4" name="Group 3"/>
          <p:cNvGrpSpPr/>
          <p:nvPr/>
        </p:nvGrpSpPr>
        <p:grpSpPr>
          <a:xfrm>
            <a:off x="7934960" y="1391920"/>
            <a:ext cx="4043680" cy="1584960"/>
            <a:chOff x="7934960" y="1391920"/>
            <a:chExt cx="4043680" cy="1584960"/>
          </a:xfrm>
        </p:grpSpPr>
        <p:sp>
          <p:nvSpPr>
            <p:cNvPr id="13" name="Rounded Rectangle 12"/>
            <p:cNvSpPr/>
            <p:nvPr/>
          </p:nvSpPr>
          <p:spPr>
            <a:xfrm>
              <a:off x="7934960" y="1391920"/>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9885680" y="1974622"/>
              <a:ext cx="2092960" cy="451915"/>
              <a:chOff x="9712960" y="2492782"/>
              <a:chExt cx="2092960" cy="451915"/>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5" name="Group 4"/>
          <p:cNvGrpSpPr/>
          <p:nvPr/>
        </p:nvGrpSpPr>
        <p:grpSpPr>
          <a:xfrm>
            <a:off x="5527040" y="5730240"/>
            <a:ext cx="6431280" cy="670560"/>
            <a:chOff x="5527040" y="5730240"/>
            <a:chExt cx="6431280" cy="670560"/>
          </a:xfrm>
        </p:grpSpPr>
        <p:sp>
          <p:nvSpPr>
            <p:cNvPr id="16" name="Rounded Rectangle 15"/>
            <p:cNvSpPr/>
            <p:nvPr/>
          </p:nvSpPr>
          <p:spPr>
            <a:xfrm>
              <a:off x="5527040" y="5730240"/>
              <a:ext cx="4246880"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865360" y="5836334"/>
              <a:ext cx="2092960" cy="451915"/>
              <a:chOff x="9865360" y="5754142"/>
              <a:chExt cx="2092960" cy="451915"/>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7" name="object 4"/>
              <p:cNvSpPr txBox="1">
                <a:spLocks/>
              </p:cNvSpPr>
              <p:nvPr/>
            </p:nvSpPr>
            <p:spPr>
              <a:xfrm>
                <a:off x="10170160" y="583521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grpSp>
      <p:cxnSp>
        <p:nvCxnSpPr>
          <p:cNvPr id="23" name="Straight Connector 22"/>
          <p:cNvCxnSpPr/>
          <p:nvPr/>
        </p:nvCxnSpPr>
        <p:spPr>
          <a:xfrm>
            <a:off x="593725" y="601091"/>
            <a:ext cx="1924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31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690879"/>
            <a:ext cx="5773419" cy="5632604"/>
          </a:xfrm>
          <a:prstGeom prst="rect">
            <a:avLst/>
          </a:prstGeom>
          <a:effectLst>
            <a:outerShdw blurRad="139700" dist="279400" dir="2700000" algn="tl" rotWithShape="0">
              <a:prstClr val="black">
                <a:alpha val="34000"/>
              </a:prstClr>
            </a:outerShdw>
          </a:effectLst>
        </p:spPr>
      </p:pic>
      <p:sp>
        <p:nvSpPr>
          <p:cNvPr id="9" name="object 3"/>
          <p:cNvSpPr txBox="1"/>
          <p:nvPr/>
        </p:nvSpPr>
        <p:spPr>
          <a:xfrm>
            <a:off x="593446" y="299570"/>
            <a:ext cx="1959209" cy="224784"/>
          </a:xfrm>
          <a:prstGeom prst="rect">
            <a:avLst/>
          </a:prstGeom>
        </p:spPr>
        <p:txBody>
          <a:bodyPr vert="horz" wrap="square" lIns="0" tIns="10012" rIns="0" bIns="0" rtlCol="0">
            <a:spAutoFit/>
          </a:bodyPr>
          <a:lstStyle/>
          <a:p>
            <a:pPr marL="7701">
              <a:spcBef>
                <a:spcPts val="79"/>
              </a:spcBef>
            </a:pPr>
            <a:r>
              <a:rPr sz="1395" b="1" spc="3" dirty="0">
                <a:solidFill>
                  <a:srgbClr val="FFFFFF"/>
                </a:solidFill>
                <a:latin typeface="Arial"/>
                <a:cs typeface="Arial"/>
              </a:rPr>
              <a:t>Heathrow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a:latin typeface="Arial"/>
              <a:cs typeface="Arial"/>
            </a:endParaRPr>
          </a:p>
        </p:txBody>
      </p:sp>
      <p:sp>
        <p:nvSpPr>
          <p:cNvPr id="10"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grpSp>
        <p:nvGrpSpPr>
          <p:cNvPr id="2" name="Group 1"/>
          <p:cNvGrpSpPr/>
          <p:nvPr/>
        </p:nvGrpSpPr>
        <p:grpSpPr>
          <a:xfrm>
            <a:off x="7000240" y="2407920"/>
            <a:ext cx="4043680" cy="1584960"/>
            <a:chOff x="7000240" y="2407920"/>
            <a:chExt cx="4043680" cy="1584960"/>
          </a:xfrm>
        </p:grpSpPr>
        <p:sp>
          <p:nvSpPr>
            <p:cNvPr id="12" name="Rounded Rectangle 11"/>
            <p:cNvSpPr/>
            <p:nvPr/>
          </p:nvSpPr>
          <p:spPr>
            <a:xfrm>
              <a:off x="7000240" y="2407920"/>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950960" y="3386862"/>
              <a:ext cx="2092960" cy="451915"/>
              <a:chOff x="9712960" y="2492782"/>
              <a:chExt cx="2092960" cy="45191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5"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3" name="Group 2"/>
          <p:cNvGrpSpPr/>
          <p:nvPr/>
        </p:nvGrpSpPr>
        <p:grpSpPr>
          <a:xfrm>
            <a:off x="5527040" y="5730240"/>
            <a:ext cx="6431280" cy="670560"/>
            <a:chOff x="5527040" y="5730240"/>
            <a:chExt cx="6431280" cy="670560"/>
          </a:xfrm>
        </p:grpSpPr>
        <p:sp>
          <p:nvSpPr>
            <p:cNvPr id="16" name="Rounded Rectangle 15"/>
            <p:cNvSpPr/>
            <p:nvPr/>
          </p:nvSpPr>
          <p:spPr>
            <a:xfrm>
              <a:off x="5527040" y="5730240"/>
              <a:ext cx="4246880"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9865360" y="5836334"/>
              <a:ext cx="2092960" cy="451915"/>
              <a:chOff x="9865360" y="5754142"/>
              <a:chExt cx="2092960" cy="451915"/>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9" name="object 4"/>
              <p:cNvSpPr txBox="1">
                <a:spLocks/>
              </p:cNvSpPr>
              <p:nvPr/>
            </p:nvSpPr>
            <p:spPr>
              <a:xfrm>
                <a:off x="10170160" y="583521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grpSp>
      <p:cxnSp>
        <p:nvCxnSpPr>
          <p:cNvPr id="20" name="Straight Connector 19"/>
          <p:cNvCxnSpPr/>
          <p:nvPr/>
        </p:nvCxnSpPr>
        <p:spPr>
          <a:xfrm>
            <a:off x="593725" y="601091"/>
            <a:ext cx="1924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9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6" name="Shape 346" descr="Inline image 3"/>
          <p:cNvPicPr preferRelativeResize="0"/>
          <p:nvPr/>
        </p:nvPicPr>
        <p:blipFill rotWithShape="1">
          <a:blip r:embed="rId3">
            <a:alphaModFix/>
          </a:blip>
          <a:srcRect/>
          <a:stretch/>
        </p:blipFill>
        <p:spPr>
          <a:xfrm>
            <a:off x="1524001" y="10401300"/>
            <a:ext cx="1543049" cy="5210174"/>
          </a:xfrm>
          <a:prstGeom prst="rect">
            <a:avLst/>
          </a:prstGeom>
          <a:noFill/>
          <a:ln>
            <a:noFill/>
          </a:ln>
        </p:spPr>
      </p:pic>
      <p:sp>
        <p:nvSpPr>
          <p:cNvPr id="347" name="Shape 347"/>
          <p:cNvSpPr/>
          <p:nvPr/>
        </p:nvSpPr>
        <p:spPr>
          <a:xfrm>
            <a:off x="1524000" y="0"/>
            <a:ext cx="9144000" cy="0"/>
          </a:xfrm>
          <a:prstGeom prst="rect">
            <a:avLst/>
          </a:prstGeom>
          <a:noFill/>
          <a:ln>
            <a:noFill/>
          </a:ln>
        </p:spPr>
        <p:txBody>
          <a:bodyPr lIns="91425" tIns="45700" rIns="91425" bIns="45700" anchor="ctr" anchorCtr="0">
            <a:noAutofit/>
          </a:bodyPr>
          <a:lstStyle/>
          <a:p>
            <a:endParaRPr sz="1800">
              <a:solidFill>
                <a:schemeClr val="dk1"/>
              </a:solidFill>
              <a:latin typeface="+mn-lt"/>
              <a:ea typeface="Calibri"/>
              <a:cs typeface="Calibri"/>
              <a:sym typeface="Calibri"/>
            </a:endParaRPr>
          </a:p>
        </p:txBody>
      </p:sp>
      <p:grpSp>
        <p:nvGrpSpPr>
          <p:cNvPr id="2" name="Group 1"/>
          <p:cNvGrpSpPr/>
          <p:nvPr/>
        </p:nvGrpSpPr>
        <p:grpSpPr>
          <a:xfrm>
            <a:off x="4290892" y="145958"/>
            <a:ext cx="5330666" cy="6447882"/>
            <a:chOff x="4290892" y="145958"/>
            <a:chExt cx="5452548" cy="6595308"/>
          </a:xfrm>
        </p:grpSpPr>
        <p:pic>
          <p:nvPicPr>
            <p:cNvPr id="344" name="Shape 344"/>
            <p:cNvPicPr preferRelativeResize="0"/>
            <p:nvPr/>
          </p:nvPicPr>
          <p:blipFill>
            <a:blip r:embed="rId4">
              <a:extLst>
                <a:ext uri="{28A0092B-C50C-407E-A947-70E740481C1C}">
                  <a14:useLocalDpi xmlns:a14="http://schemas.microsoft.com/office/drawing/2010/main" val="0"/>
                </a:ext>
              </a:extLst>
            </a:blip>
            <a:stretch>
              <a:fillRect/>
            </a:stretch>
          </p:blipFill>
          <p:spPr>
            <a:xfrm>
              <a:off x="8123481" y="331863"/>
              <a:ext cx="1619959" cy="6409403"/>
            </a:xfrm>
            <a:prstGeom prst="rect">
              <a:avLst/>
            </a:prstGeom>
            <a:noFill/>
            <a:ln>
              <a:noFill/>
            </a:ln>
            <a:effectLst>
              <a:outerShdw blurRad="139700" dist="279400" dir="2700000" algn="tl" rotWithShape="0">
                <a:prstClr val="black">
                  <a:alpha val="34000"/>
                </a:prstClr>
              </a:outerShdw>
            </a:effectLst>
          </p:spPr>
        </p:pic>
        <p:pic>
          <p:nvPicPr>
            <p:cNvPr id="345" name="Shape 345"/>
            <p:cNvPicPr preferRelativeResize="0"/>
            <p:nvPr/>
          </p:nvPicPr>
          <p:blipFill>
            <a:blip r:embed="rId5">
              <a:extLst>
                <a:ext uri="{28A0092B-C50C-407E-A947-70E740481C1C}">
                  <a14:useLocalDpi xmlns:a14="http://schemas.microsoft.com/office/drawing/2010/main" val="0"/>
                </a:ext>
              </a:extLst>
            </a:blip>
            <a:stretch>
              <a:fillRect/>
            </a:stretch>
          </p:blipFill>
          <p:spPr>
            <a:xfrm>
              <a:off x="6211897" y="145958"/>
              <a:ext cx="1625937" cy="6433055"/>
            </a:xfrm>
            <a:prstGeom prst="rect">
              <a:avLst/>
            </a:prstGeom>
            <a:noFill/>
            <a:ln>
              <a:noFill/>
            </a:ln>
            <a:effectLst>
              <a:outerShdw blurRad="139700" dist="279400" dir="2700000" algn="tl" rotWithShape="0">
                <a:prstClr val="black">
                  <a:alpha val="34000"/>
                </a:prstClr>
              </a:outerShdw>
            </a:effectLst>
          </p:spPr>
        </p:pic>
        <p:pic>
          <p:nvPicPr>
            <p:cNvPr id="348" name="Shape 348"/>
            <p:cNvPicPr preferRelativeResize="0"/>
            <p:nvPr/>
          </p:nvPicPr>
          <p:blipFill>
            <a:blip r:embed="rId6">
              <a:extLst>
                <a:ext uri="{28A0092B-C50C-407E-A947-70E740481C1C}">
                  <a14:useLocalDpi xmlns:a14="http://schemas.microsoft.com/office/drawing/2010/main" val="0"/>
                </a:ext>
              </a:extLst>
            </a:blip>
            <a:stretch>
              <a:fillRect/>
            </a:stretch>
          </p:blipFill>
          <p:spPr>
            <a:xfrm>
              <a:off x="4290892" y="509909"/>
              <a:ext cx="1635358" cy="5521856"/>
            </a:xfrm>
            <a:prstGeom prst="rect">
              <a:avLst/>
            </a:prstGeom>
            <a:noFill/>
            <a:ln>
              <a:noFill/>
            </a:ln>
            <a:effectLst>
              <a:outerShdw blurRad="139700" dist="279400" dir="2700000" algn="tl" rotWithShape="0">
                <a:prstClr val="black">
                  <a:alpha val="34000"/>
                </a:prstClr>
              </a:outerShdw>
            </a:effectLst>
          </p:spPr>
        </p:pic>
      </p:grpSp>
      <p:sp>
        <p:nvSpPr>
          <p:cNvPr id="15" name="object 3"/>
          <p:cNvSpPr txBox="1"/>
          <p:nvPr/>
        </p:nvSpPr>
        <p:spPr>
          <a:xfrm>
            <a:off x="593446" y="299570"/>
            <a:ext cx="1959209" cy="224784"/>
          </a:xfrm>
          <a:prstGeom prst="rect">
            <a:avLst/>
          </a:prstGeom>
        </p:spPr>
        <p:txBody>
          <a:bodyPr vert="horz" wrap="square" lIns="0" tIns="10012" rIns="0" bIns="0" rtlCol="0">
            <a:spAutoFit/>
          </a:bodyPr>
          <a:lstStyle/>
          <a:p>
            <a:pPr marL="7701">
              <a:spcBef>
                <a:spcPts val="79"/>
              </a:spcBef>
            </a:pPr>
            <a:r>
              <a:rPr sz="1395" b="1" spc="3" dirty="0">
                <a:solidFill>
                  <a:srgbClr val="FFFFFF"/>
                </a:solidFill>
                <a:latin typeface="Arial"/>
                <a:cs typeface="Arial"/>
              </a:rPr>
              <a:t>Heathrow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a:latin typeface="Arial"/>
              <a:cs typeface="Arial"/>
            </a:endParaRPr>
          </a:p>
        </p:txBody>
      </p:sp>
      <p:sp>
        <p:nvSpPr>
          <p:cNvPr id="16"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Mobile placements</a:t>
            </a:r>
            <a:endParaRPr lang="en-US" sz="2400" b="1" spc="6" dirty="0">
              <a:solidFill>
                <a:schemeClr val="bg1"/>
              </a:solidFill>
            </a:endParaRPr>
          </a:p>
        </p:txBody>
      </p:sp>
      <p:grpSp>
        <p:nvGrpSpPr>
          <p:cNvPr id="3" name="Group 2"/>
          <p:cNvGrpSpPr/>
          <p:nvPr/>
        </p:nvGrpSpPr>
        <p:grpSpPr>
          <a:xfrm>
            <a:off x="4226560" y="1635759"/>
            <a:ext cx="7640320" cy="3423921"/>
            <a:chOff x="4226560" y="1635759"/>
            <a:chExt cx="7640320" cy="3423921"/>
          </a:xfrm>
        </p:grpSpPr>
        <p:sp>
          <p:nvSpPr>
            <p:cNvPr id="18" name="Rounded Rectangle 17"/>
            <p:cNvSpPr/>
            <p:nvPr/>
          </p:nvSpPr>
          <p:spPr>
            <a:xfrm>
              <a:off x="7985760" y="1635759"/>
              <a:ext cx="1706880" cy="1381761"/>
            </a:xfrm>
            <a:prstGeom prst="roundRect">
              <a:avLst>
                <a:gd name="adj" fmla="val 8119"/>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9773920" y="2101251"/>
              <a:ext cx="2092960" cy="451915"/>
              <a:chOff x="9712960" y="2492782"/>
              <a:chExt cx="2092960" cy="451915"/>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21"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MPUs</a:t>
                </a:r>
                <a:endParaRPr lang="en-US" sz="1600" b="1" spc="6" dirty="0">
                  <a:solidFill>
                    <a:schemeClr val="bg1"/>
                  </a:solidFill>
                </a:endParaRPr>
              </a:p>
            </p:txBody>
          </p:sp>
        </p:grpSp>
        <p:sp>
          <p:nvSpPr>
            <p:cNvPr id="28" name="Rounded Rectangle 27"/>
            <p:cNvSpPr/>
            <p:nvPr/>
          </p:nvSpPr>
          <p:spPr>
            <a:xfrm>
              <a:off x="6106160" y="3677919"/>
              <a:ext cx="1706880" cy="1381761"/>
            </a:xfrm>
            <a:prstGeom prst="roundRect">
              <a:avLst>
                <a:gd name="adj" fmla="val 8119"/>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226560" y="3281679"/>
              <a:ext cx="1706880" cy="1381761"/>
            </a:xfrm>
            <a:prstGeom prst="roundRect">
              <a:avLst>
                <a:gd name="adj" fmla="val 8119"/>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236720" y="5598160"/>
            <a:ext cx="7630160" cy="1113667"/>
            <a:chOff x="4236720" y="5598160"/>
            <a:chExt cx="7630160" cy="1113667"/>
          </a:xfrm>
        </p:grpSpPr>
        <p:sp>
          <p:nvSpPr>
            <p:cNvPr id="22" name="Rounded Rectangle 21"/>
            <p:cNvSpPr/>
            <p:nvPr/>
          </p:nvSpPr>
          <p:spPr>
            <a:xfrm>
              <a:off x="7965440" y="6289040"/>
              <a:ext cx="1737360" cy="37592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9773920" y="6259912"/>
              <a:ext cx="2092960" cy="451915"/>
              <a:chOff x="9865360" y="5754142"/>
              <a:chExt cx="2092960" cy="451915"/>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25" name="object 4"/>
              <p:cNvSpPr txBox="1">
                <a:spLocks/>
              </p:cNvSpPr>
              <p:nvPr/>
            </p:nvSpPr>
            <p:spPr>
              <a:xfrm>
                <a:off x="10170160" y="5848278"/>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Mobile banners</a:t>
                </a:r>
                <a:endParaRPr lang="en-US" sz="1600" b="1" spc="6" dirty="0">
                  <a:solidFill>
                    <a:schemeClr val="bg1"/>
                  </a:solidFill>
                </a:endParaRPr>
              </a:p>
            </p:txBody>
          </p:sp>
        </p:grpSp>
        <p:sp>
          <p:nvSpPr>
            <p:cNvPr id="30" name="Rounded Rectangle 29"/>
            <p:cNvSpPr/>
            <p:nvPr/>
          </p:nvSpPr>
          <p:spPr>
            <a:xfrm>
              <a:off x="6116320" y="6126480"/>
              <a:ext cx="1737360" cy="37592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236720" y="5598160"/>
              <a:ext cx="1737360" cy="37592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a:xfrm>
            <a:off x="593725" y="601091"/>
            <a:ext cx="1924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4" name="Shape 364"/>
          <p:cNvPicPr preferRelativeResize="0"/>
          <p:nvPr/>
        </p:nvPicPr>
        <p:blipFill rotWithShape="1">
          <a:blip r:embed="rId3">
            <a:alphaModFix/>
          </a:blip>
          <a:srcRect/>
          <a:stretch/>
        </p:blipFill>
        <p:spPr>
          <a:xfrm>
            <a:off x="3420633" y="826708"/>
            <a:ext cx="8183054" cy="5381052"/>
          </a:xfrm>
          <a:prstGeom prst="rect">
            <a:avLst/>
          </a:prstGeom>
          <a:noFill/>
          <a:ln>
            <a:noFill/>
          </a:ln>
          <a:effectLst>
            <a:outerShdw blurRad="139700" dist="279400" dir="2700000" algn="tl" rotWithShape="0">
              <a:prstClr val="black">
                <a:alpha val="34000"/>
              </a:prstClr>
            </a:outerShdw>
          </a:effectLst>
        </p:spPr>
      </p:pic>
      <p:sp>
        <p:nvSpPr>
          <p:cNvPr id="362" name="Shape 362"/>
          <p:cNvSpPr txBox="1">
            <a:spLocks noGrp="1"/>
          </p:cNvSpPr>
          <p:nvPr>
            <p:ph type="title" idx="4294967295"/>
          </p:nvPr>
        </p:nvSpPr>
        <p:spPr>
          <a:xfrm>
            <a:off x="487680" y="2417902"/>
            <a:ext cx="2834640" cy="1726882"/>
          </a:xfrm>
          <a:prstGeom prst="rect">
            <a:avLst/>
          </a:prstGeom>
          <a:noFill/>
          <a:ln>
            <a:noFill/>
          </a:ln>
        </p:spPr>
        <p:txBody>
          <a:bodyPr lIns="91425" tIns="45700" rIns="91425" bIns="45700" anchor="t" anchorCtr="0">
            <a:noAutofit/>
          </a:bodyPr>
          <a:lstStyle/>
          <a:p>
            <a:pPr algn="l">
              <a:buSzPct val="25000"/>
            </a:pPr>
            <a:r>
              <a:rPr lang="en-GB" sz="3600" dirty="0" smtClean="0">
                <a:solidFill>
                  <a:schemeClr val="bg1"/>
                </a:solidFill>
                <a:latin typeface="+mn-lt"/>
              </a:rPr>
              <a:t>Heathrow </a:t>
            </a:r>
            <a:r>
              <a:rPr lang="en-GB" sz="3600" dirty="0">
                <a:solidFill>
                  <a:schemeClr val="bg1"/>
                </a:solidFill>
                <a:latin typeface="+mn-lt"/>
              </a:rPr>
              <a:t>sponsorship helps brands take off</a:t>
            </a:r>
          </a:p>
        </p:txBody>
      </p:sp>
      <p:sp>
        <p:nvSpPr>
          <p:cNvPr id="10" name="object 3"/>
          <p:cNvSpPr txBox="1"/>
          <p:nvPr/>
        </p:nvSpPr>
        <p:spPr>
          <a:xfrm>
            <a:off x="593446" y="299570"/>
            <a:ext cx="1959209" cy="224784"/>
          </a:xfrm>
          <a:prstGeom prst="rect">
            <a:avLst/>
          </a:prstGeom>
        </p:spPr>
        <p:txBody>
          <a:bodyPr vert="horz" wrap="square" lIns="0" tIns="10012" rIns="0" bIns="0" rtlCol="0">
            <a:spAutoFit/>
          </a:bodyPr>
          <a:lstStyle/>
          <a:p>
            <a:pPr marL="7701">
              <a:spcBef>
                <a:spcPts val="79"/>
              </a:spcBef>
            </a:pPr>
            <a:r>
              <a:rPr sz="1395" b="1" spc="3" dirty="0">
                <a:solidFill>
                  <a:srgbClr val="FFFFFF"/>
                </a:solidFill>
                <a:latin typeface="Arial"/>
                <a:cs typeface="Arial"/>
              </a:rPr>
              <a:t>Heathrow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a:latin typeface="Arial"/>
              <a:cs typeface="Arial"/>
            </a:endParaRPr>
          </a:p>
        </p:txBody>
      </p:sp>
      <p:sp>
        <p:nvSpPr>
          <p:cNvPr id="11"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Sponsorship</a:t>
            </a:r>
            <a:endParaRPr lang="en-US" sz="2400" b="1" spc="6" dirty="0">
              <a:solidFill>
                <a:schemeClr val="bg1"/>
              </a:solidFill>
            </a:endParaRPr>
          </a:p>
        </p:txBody>
      </p:sp>
      <p:grpSp>
        <p:nvGrpSpPr>
          <p:cNvPr id="13" name="Group 12"/>
          <p:cNvGrpSpPr/>
          <p:nvPr/>
        </p:nvGrpSpPr>
        <p:grpSpPr>
          <a:xfrm>
            <a:off x="9773920" y="4192404"/>
            <a:ext cx="2092960" cy="451915"/>
            <a:chOff x="9712960" y="2492782"/>
            <a:chExt cx="2092960" cy="45191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5" name="object 4"/>
            <p:cNvSpPr txBox="1">
              <a:spLocks/>
            </p:cNvSpPr>
            <p:nvPr/>
          </p:nvSpPr>
          <p:spPr>
            <a:xfrm>
              <a:off x="9978571"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Background skin</a:t>
              </a:r>
              <a:endParaRPr lang="en-US" sz="1600" b="1" spc="6" dirty="0">
                <a:solidFill>
                  <a:schemeClr val="bg1"/>
                </a:solidFill>
              </a:endParaRPr>
            </a:p>
          </p:txBody>
        </p:sp>
      </p:grpSp>
      <p:grpSp>
        <p:nvGrpSpPr>
          <p:cNvPr id="4" name="Group 3"/>
          <p:cNvGrpSpPr/>
          <p:nvPr/>
        </p:nvGrpSpPr>
        <p:grpSpPr>
          <a:xfrm>
            <a:off x="5872480" y="5730240"/>
            <a:ext cx="5486400" cy="548640"/>
            <a:chOff x="5872480" y="5730240"/>
            <a:chExt cx="5486400" cy="548640"/>
          </a:xfrm>
        </p:grpSpPr>
        <p:grpSp>
          <p:nvGrpSpPr>
            <p:cNvPr id="16" name="Group 15"/>
            <p:cNvGrpSpPr/>
            <p:nvPr/>
          </p:nvGrpSpPr>
          <p:grpSpPr>
            <a:xfrm>
              <a:off x="9265920" y="5770108"/>
              <a:ext cx="2092960" cy="451915"/>
              <a:chOff x="9865360" y="5754142"/>
              <a:chExt cx="2092960" cy="45191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8" name="object 4"/>
              <p:cNvSpPr txBox="1">
                <a:spLocks/>
              </p:cNvSpPr>
              <p:nvPr/>
            </p:nvSpPr>
            <p:spPr>
              <a:xfrm>
                <a:off x="10170160" y="586134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20" name="Rounded Rectangle 19"/>
            <p:cNvSpPr/>
            <p:nvPr/>
          </p:nvSpPr>
          <p:spPr>
            <a:xfrm>
              <a:off x="5872480" y="5730240"/>
              <a:ext cx="3281680" cy="54864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p:cNvCxnSpPr/>
          <p:nvPr/>
        </p:nvCxnSpPr>
        <p:spPr>
          <a:xfrm>
            <a:off x="593725" y="4740028"/>
            <a:ext cx="25558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3725" y="2406523"/>
            <a:ext cx="25558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3725" y="601091"/>
            <a:ext cx="19240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582829" y="2296408"/>
            <a:ext cx="3628360" cy="1283133"/>
            <a:chOff x="7582829" y="2296408"/>
            <a:chExt cx="3628360" cy="1283133"/>
          </a:xfrm>
        </p:grpSpPr>
        <p:sp>
          <p:nvSpPr>
            <p:cNvPr id="23" name="Rounded Rectangle 22"/>
            <p:cNvSpPr/>
            <p:nvPr/>
          </p:nvSpPr>
          <p:spPr>
            <a:xfrm>
              <a:off x="7582829" y="2296408"/>
              <a:ext cx="1443960" cy="1283133"/>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9118229" y="2706638"/>
              <a:ext cx="2092960" cy="451915"/>
              <a:chOff x="9712960" y="2492782"/>
              <a:chExt cx="2092960" cy="451915"/>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27"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age-16-iStock-638638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bject 4"/>
          <p:cNvSpPr txBox="1">
            <a:spLocks/>
          </p:cNvSpPr>
          <p:nvPr/>
        </p:nvSpPr>
        <p:spPr>
          <a:xfrm>
            <a:off x="862259" y="1141157"/>
            <a:ext cx="4048998" cy="1485598"/>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348"/>
              </a:lnSpc>
              <a:spcBef>
                <a:spcPts val="779"/>
              </a:spcBef>
              <a:tabLst>
                <a:tab pos="1136324" algn="l"/>
              </a:tabLst>
            </a:pPr>
            <a:r>
              <a:rPr lang="en-US" sz="5003" b="1" spc="-36" dirty="0" smtClean="0">
                <a:solidFill>
                  <a:srgbClr val="FF0A0A"/>
                </a:solidFill>
              </a:rPr>
              <a:t>Lounges are the business</a:t>
            </a:r>
            <a:endParaRPr lang="en-US" sz="5003" b="1" dirty="0">
              <a:solidFill>
                <a:srgbClr val="FF0A0A"/>
              </a:solidFill>
            </a:endParaRPr>
          </a:p>
        </p:txBody>
      </p:sp>
      <p:grpSp>
        <p:nvGrpSpPr>
          <p:cNvPr id="4" name="Group 3"/>
          <p:cNvGrpSpPr/>
          <p:nvPr/>
        </p:nvGrpSpPr>
        <p:grpSpPr>
          <a:xfrm>
            <a:off x="849581" y="4028313"/>
            <a:ext cx="3510752" cy="840020"/>
            <a:chOff x="7671295" y="3116753"/>
            <a:chExt cx="3763910" cy="508542"/>
          </a:xfrm>
        </p:grpSpPr>
        <p:cxnSp>
          <p:nvCxnSpPr>
            <p:cNvPr id="5" name="Straight Connector 4"/>
            <p:cNvCxnSpPr/>
            <p:nvPr/>
          </p:nvCxnSpPr>
          <p:spPr>
            <a:xfrm>
              <a:off x="7671295" y="3116753"/>
              <a:ext cx="3763910" cy="0"/>
            </a:xfrm>
            <a:prstGeom prst="line">
              <a:avLst/>
            </a:prstGeom>
            <a:ln w="31750">
              <a:solidFill>
                <a:srgbClr val="2F283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71295" y="3625295"/>
              <a:ext cx="3763910" cy="0"/>
            </a:xfrm>
            <a:prstGeom prst="line">
              <a:avLst/>
            </a:prstGeom>
            <a:ln w="31750">
              <a:solidFill>
                <a:srgbClr val="2F283A"/>
              </a:solidFill>
            </a:ln>
          </p:spPr>
          <p:style>
            <a:lnRef idx="1">
              <a:schemeClr val="accent1"/>
            </a:lnRef>
            <a:fillRef idx="0">
              <a:schemeClr val="accent1"/>
            </a:fillRef>
            <a:effectRef idx="0">
              <a:schemeClr val="accent1"/>
            </a:effectRef>
            <a:fontRef idx="minor">
              <a:schemeClr val="tx1"/>
            </a:fontRef>
          </p:style>
        </p:cxnSp>
      </p:grpSp>
      <p:sp>
        <p:nvSpPr>
          <p:cNvPr id="7" name="object 3"/>
          <p:cNvSpPr txBox="1"/>
          <p:nvPr/>
        </p:nvSpPr>
        <p:spPr>
          <a:xfrm>
            <a:off x="862259" y="3349904"/>
            <a:ext cx="3667408" cy="3053863"/>
          </a:xfrm>
          <a:prstGeom prst="rect">
            <a:avLst/>
          </a:prstGeom>
        </p:spPr>
        <p:txBody>
          <a:bodyPr vert="horz" wrap="square" lIns="0" tIns="7316" rIns="0" bIns="0" rtlCol="0">
            <a:spAutoFit/>
          </a:bodyPr>
          <a:lstStyle/>
          <a:p>
            <a:pPr>
              <a:lnSpc>
                <a:spcPct val="110000"/>
              </a:lnSpc>
              <a:spcAft>
                <a:spcPts val="3000"/>
              </a:spcAft>
              <a:buSzPct val="83000"/>
            </a:pPr>
            <a:r>
              <a:rPr lang="en-US" dirty="0" smtClean="0">
                <a:solidFill>
                  <a:srgbClr val="3E364A"/>
                </a:solidFill>
              </a:rPr>
              <a:t>Business </a:t>
            </a:r>
            <a:r>
              <a:rPr lang="en-US" dirty="0">
                <a:solidFill>
                  <a:srgbClr val="3E364A"/>
                </a:solidFill>
              </a:rPr>
              <a:t>lounges primarily accommodate a business audience at CEO/Director level</a:t>
            </a:r>
            <a:r>
              <a:rPr lang="en-US" dirty="0" smtClean="0">
                <a:solidFill>
                  <a:srgbClr val="3E364A"/>
                </a:solidFill>
              </a:rPr>
              <a:t>.</a:t>
            </a:r>
          </a:p>
          <a:p>
            <a:pPr>
              <a:lnSpc>
                <a:spcPct val="110000"/>
              </a:lnSpc>
              <a:spcAft>
                <a:spcPts val="3000"/>
              </a:spcAft>
              <a:buSzPct val="83000"/>
            </a:pPr>
            <a:r>
              <a:rPr lang="en-US" b="1" dirty="0">
                <a:solidFill>
                  <a:srgbClr val="3E364A"/>
                </a:solidFill>
              </a:rPr>
              <a:t>They see an average of 44,000 sessions per month with two page user journeys</a:t>
            </a:r>
            <a:r>
              <a:rPr lang="en-US" b="1" dirty="0" smtClean="0">
                <a:solidFill>
                  <a:srgbClr val="3E364A"/>
                </a:solidFill>
              </a:rPr>
              <a:t>.</a:t>
            </a:r>
          </a:p>
          <a:p>
            <a:pPr>
              <a:lnSpc>
                <a:spcPct val="110000"/>
              </a:lnSpc>
              <a:spcAft>
                <a:spcPts val="3000"/>
              </a:spcAft>
              <a:buSzPct val="83000"/>
            </a:pPr>
            <a:r>
              <a:rPr lang="en-US" dirty="0">
                <a:solidFill>
                  <a:srgbClr val="3E364A"/>
                </a:solidFill>
              </a:rPr>
              <a:t>While user numbers are smaller, user influence is much greater. A case of quality over quantity.</a:t>
            </a:r>
          </a:p>
          <a:p>
            <a:pPr>
              <a:lnSpc>
                <a:spcPct val="110000"/>
              </a:lnSpc>
              <a:spcAft>
                <a:spcPts val="3000"/>
              </a:spcAft>
              <a:buSzPct val="83000"/>
            </a:pPr>
            <a:endParaRPr lang="en-US" dirty="0">
              <a:solidFill>
                <a:srgbClr val="3E364A"/>
              </a:solidFill>
            </a:endParaRPr>
          </a:p>
        </p:txBody>
      </p:sp>
      <p:sp>
        <p:nvSpPr>
          <p:cNvPr id="8" name="object 3"/>
          <p:cNvSpPr txBox="1"/>
          <p:nvPr/>
        </p:nvSpPr>
        <p:spPr>
          <a:xfrm>
            <a:off x="862259" y="2884797"/>
            <a:ext cx="3939552" cy="253609"/>
          </a:xfrm>
          <a:prstGeom prst="rect">
            <a:avLst/>
          </a:prstGeom>
        </p:spPr>
        <p:txBody>
          <a:bodyPr vert="horz" wrap="square" lIns="0" tIns="7316" rIns="0" bIns="0" rtlCol="0">
            <a:spAutoFit/>
          </a:bodyPr>
          <a:lstStyle/>
          <a:p>
            <a:r>
              <a:rPr lang="en-GB" sz="1600" b="1" dirty="0">
                <a:solidFill>
                  <a:srgbClr val="FF0000"/>
                </a:solidFill>
              </a:rPr>
              <a:t>Get results while customers get comfy</a:t>
            </a:r>
          </a:p>
        </p:txBody>
      </p:sp>
    </p:spTree>
    <p:extLst>
      <p:ext uri="{BB962C8B-B14F-4D97-AF65-F5344CB8AC3E}">
        <p14:creationId xmlns:p14="http://schemas.microsoft.com/office/powerpoint/2010/main" val="10852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 name="Picture 2" descr="Maps Page 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30" name="Shape 381"/>
          <p:cNvSpPr txBox="1">
            <a:spLocks/>
          </p:cNvSpPr>
          <p:nvPr/>
        </p:nvSpPr>
        <p:spPr>
          <a:xfrm>
            <a:off x="391885" y="405266"/>
            <a:ext cx="2677886" cy="215505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lnSpc>
                <a:spcPct val="85000"/>
              </a:lnSpc>
              <a:buSzPct val="25000"/>
            </a:pPr>
            <a:r>
              <a:rPr lang="en-GB" sz="3600" b="1" smtClean="0">
                <a:solidFill>
                  <a:schemeClr val="bg1"/>
                </a:solidFill>
                <a:latin typeface="+mn-lt"/>
              </a:rPr>
              <a:t>Lounging from Inverness to Bristol</a:t>
            </a:r>
            <a:endParaRPr lang="en-GB" sz="3600" b="1"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6" name="object 3"/>
          <p:cNvSpPr txBox="1"/>
          <p:nvPr/>
        </p:nvSpPr>
        <p:spPr>
          <a:xfrm>
            <a:off x="593446" y="299570"/>
            <a:ext cx="297271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Business Lounges</a:t>
            </a:r>
            <a:r>
              <a:rPr sz="1395" b="1" spc="3" dirty="0" smtClean="0">
                <a:solidFill>
                  <a:srgbClr val="FFFFFF"/>
                </a:solidFill>
                <a:latin typeface="Arial"/>
                <a:cs typeface="Arial"/>
              </a:rPr>
              <a:t>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7"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cxnSp>
        <p:nvCxnSpPr>
          <p:cNvPr id="9" name="Straight Connector 8"/>
          <p:cNvCxnSpPr/>
          <p:nvPr/>
        </p:nvCxnSpPr>
        <p:spPr>
          <a:xfrm>
            <a:off x="593725" y="601091"/>
            <a:ext cx="26752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19" t="7375" r="2118" b="5384"/>
          <a:stretch/>
        </p:blipFill>
        <p:spPr>
          <a:xfrm>
            <a:off x="1549400" y="1540932"/>
            <a:ext cx="9118600" cy="4597402"/>
          </a:xfrm>
          <a:prstGeom prst="rect">
            <a:avLst/>
          </a:prstGeom>
          <a:effectLst>
            <a:outerShdw blurRad="139700" dist="279400" dir="2700000" algn="tl" rotWithShape="0">
              <a:prstClr val="black">
                <a:alpha val="34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5" name="object 3"/>
          <p:cNvSpPr txBox="1"/>
          <p:nvPr/>
        </p:nvSpPr>
        <p:spPr>
          <a:xfrm>
            <a:off x="593446" y="299570"/>
            <a:ext cx="297271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Business Lounges</a:t>
            </a:r>
            <a:r>
              <a:rPr sz="1395" b="1" spc="3" dirty="0" smtClean="0">
                <a:solidFill>
                  <a:srgbClr val="FFFFFF"/>
                </a:solidFill>
                <a:latin typeface="Arial"/>
                <a:cs typeface="Arial"/>
              </a:rPr>
              <a:t> </a:t>
            </a:r>
            <a:r>
              <a:rPr sz="1395" b="1" spc="6" dirty="0">
                <a:solidFill>
                  <a:srgbClr val="FFFFFF"/>
                </a:solidFill>
                <a:latin typeface="Arial"/>
                <a:cs typeface="Arial"/>
              </a:rPr>
              <a:t>user</a:t>
            </a:r>
            <a:r>
              <a:rPr sz="1395" b="1" spc="-52" dirty="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6"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pic>
        <p:nvPicPr>
          <p:cNvPr id="399" name="Shape 399"/>
          <p:cNvPicPr preferRelativeResize="0"/>
          <p:nvPr/>
        </p:nvPicPr>
        <p:blipFill rotWithShape="1">
          <a:blip r:embed="rId3">
            <a:alphaModFix/>
          </a:blip>
          <a:srcRect/>
          <a:stretch/>
        </p:blipFill>
        <p:spPr>
          <a:xfrm>
            <a:off x="1534160" y="1531749"/>
            <a:ext cx="9144000" cy="4604891"/>
          </a:xfrm>
          <a:prstGeom prst="rect">
            <a:avLst/>
          </a:prstGeom>
          <a:noFill/>
          <a:ln>
            <a:noFill/>
          </a:ln>
          <a:effectLst>
            <a:outerShdw blurRad="139700" dist="279400" dir="2700000" algn="tl" rotWithShape="0">
              <a:prstClr val="black">
                <a:alpha val="34000"/>
              </a:prstClr>
            </a:outerShdw>
          </a:effectLst>
        </p:spPr>
      </p:pic>
      <p:cxnSp>
        <p:nvCxnSpPr>
          <p:cNvPr id="8" name="Straight Connector 7"/>
          <p:cNvCxnSpPr/>
          <p:nvPr/>
        </p:nvCxnSpPr>
        <p:spPr>
          <a:xfrm>
            <a:off x="593725" y="601091"/>
            <a:ext cx="26752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 name="Picture 1" descr="page-2-iStock-4675493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ject 3"/>
          <p:cNvSpPr txBox="1"/>
          <p:nvPr/>
        </p:nvSpPr>
        <p:spPr>
          <a:xfrm>
            <a:off x="1048816" y="2611995"/>
            <a:ext cx="4632317" cy="3258852"/>
          </a:xfrm>
          <a:prstGeom prst="rect">
            <a:avLst/>
          </a:prstGeom>
        </p:spPr>
        <p:txBody>
          <a:bodyPr vert="horz" wrap="square" lIns="0" tIns="7316" rIns="0" bIns="0" rtlCol="0">
            <a:spAutoFit/>
          </a:bodyPr>
          <a:lstStyle/>
          <a:p>
            <a:pPr marL="7701" marR="87795">
              <a:lnSpc>
                <a:spcPct val="106600"/>
              </a:lnSpc>
              <a:spcAft>
                <a:spcPts val="3000"/>
              </a:spcAft>
            </a:pPr>
            <a:r>
              <a:rPr sz="1700" b="1" dirty="0">
                <a:solidFill>
                  <a:srgbClr val="FFFFFF"/>
                </a:solidFill>
              </a:rPr>
              <a:t>We’re the Virgin </a:t>
            </a:r>
            <a:r>
              <a:rPr sz="1700" b="1" spc="3" dirty="0">
                <a:solidFill>
                  <a:srgbClr val="FFFFFF"/>
                </a:solidFill>
              </a:rPr>
              <a:t>division dedicated </a:t>
            </a:r>
            <a:r>
              <a:rPr lang="en-GB" sz="1700" b="1" spc="3" dirty="0" smtClean="0">
                <a:solidFill>
                  <a:srgbClr val="FFFFFF"/>
                </a:solidFill>
              </a:rPr>
              <a:t/>
            </a:r>
            <a:br>
              <a:rPr lang="en-GB" sz="1700" b="1" spc="3" dirty="0" smtClean="0">
                <a:solidFill>
                  <a:srgbClr val="FFFFFF"/>
                </a:solidFill>
              </a:rPr>
            </a:br>
            <a:r>
              <a:rPr sz="1700" b="1" dirty="0" smtClean="0">
                <a:solidFill>
                  <a:srgbClr val="FFFFFF"/>
                </a:solidFill>
              </a:rPr>
              <a:t>to </a:t>
            </a:r>
            <a:r>
              <a:rPr sz="1700" b="1" dirty="0">
                <a:solidFill>
                  <a:srgbClr val="FFFFFF"/>
                </a:solidFill>
              </a:rPr>
              <a:t>keeping </a:t>
            </a:r>
            <a:r>
              <a:rPr sz="1700" b="1" spc="3" dirty="0">
                <a:solidFill>
                  <a:srgbClr val="FFFFFF"/>
                </a:solidFill>
              </a:rPr>
              <a:t>Human </a:t>
            </a:r>
            <a:r>
              <a:rPr sz="1700" b="1" dirty="0">
                <a:solidFill>
                  <a:srgbClr val="FFFFFF"/>
                </a:solidFill>
              </a:rPr>
              <a:t>3.0 </a:t>
            </a:r>
            <a:r>
              <a:rPr sz="1700" b="1" spc="-12" dirty="0">
                <a:solidFill>
                  <a:srgbClr val="FFFFFF"/>
                </a:solidFill>
              </a:rPr>
              <a:t>happy. </a:t>
            </a:r>
            <a:r>
              <a:rPr sz="1700" b="1" spc="3" dirty="0">
                <a:solidFill>
                  <a:srgbClr val="FFFFFF"/>
                </a:solidFill>
              </a:rPr>
              <a:t>In </a:t>
            </a:r>
            <a:r>
              <a:rPr sz="1700" b="1" dirty="0">
                <a:solidFill>
                  <a:srgbClr val="FFFFFF"/>
                </a:solidFill>
              </a:rPr>
              <a:t>fact, </a:t>
            </a:r>
            <a:r>
              <a:rPr lang="en-GB" sz="1700" b="1" dirty="0" smtClean="0">
                <a:solidFill>
                  <a:srgbClr val="FFFFFF"/>
                </a:solidFill>
              </a:rPr>
              <a:t/>
            </a:r>
            <a:br>
              <a:rPr lang="en-GB" sz="1700" b="1" dirty="0" smtClean="0">
                <a:solidFill>
                  <a:srgbClr val="FFFFFF"/>
                </a:solidFill>
              </a:rPr>
            </a:br>
            <a:r>
              <a:rPr sz="1700" b="1" spc="6" dirty="0" smtClean="0">
                <a:solidFill>
                  <a:srgbClr val="FFFFFF"/>
                </a:solidFill>
              </a:rPr>
              <a:t>we </a:t>
            </a:r>
            <a:r>
              <a:rPr sz="1700" b="1" dirty="0" smtClean="0">
                <a:solidFill>
                  <a:srgbClr val="FFFFFF"/>
                </a:solidFill>
              </a:rPr>
              <a:t>can</a:t>
            </a:r>
            <a:r>
              <a:rPr lang="en-GB" sz="1700" b="1" dirty="0" smtClean="0">
                <a:solidFill>
                  <a:srgbClr val="FFFFFF"/>
                </a:solidFill>
              </a:rPr>
              <a:t> </a:t>
            </a:r>
            <a:r>
              <a:rPr sz="1700" b="1" spc="3" dirty="0" smtClean="0">
                <a:solidFill>
                  <a:srgbClr val="FFFFFF"/>
                </a:solidFill>
              </a:rPr>
              <a:t>be </a:t>
            </a:r>
            <a:r>
              <a:rPr sz="1700" b="1" dirty="0">
                <a:solidFill>
                  <a:srgbClr val="FFFFFF"/>
                </a:solidFill>
              </a:rPr>
              <a:t>the </a:t>
            </a:r>
            <a:r>
              <a:rPr sz="1700" b="1" spc="3" dirty="0">
                <a:solidFill>
                  <a:srgbClr val="FFFFFF"/>
                </a:solidFill>
              </a:rPr>
              <a:t>difference between liking </a:t>
            </a:r>
            <a:r>
              <a:rPr lang="en-GB" sz="1700" b="1" spc="3" dirty="0" smtClean="0">
                <a:solidFill>
                  <a:srgbClr val="FFFFFF"/>
                </a:solidFill>
              </a:rPr>
              <a:t/>
            </a:r>
            <a:br>
              <a:rPr lang="en-GB" sz="1700" b="1" spc="3" dirty="0" smtClean="0">
                <a:solidFill>
                  <a:srgbClr val="FFFFFF"/>
                </a:solidFill>
              </a:rPr>
            </a:br>
            <a:r>
              <a:rPr sz="1700" b="1" spc="3" dirty="0" smtClean="0">
                <a:solidFill>
                  <a:srgbClr val="FFFFFF"/>
                </a:solidFill>
              </a:rPr>
              <a:t>a brand</a:t>
            </a:r>
            <a:r>
              <a:rPr lang="en-GB" sz="1700" b="1" spc="3" dirty="0" smtClean="0">
                <a:solidFill>
                  <a:srgbClr val="FFFFFF"/>
                </a:solidFill>
              </a:rPr>
              <a:t> </a:t>
            </a:r>
            <a:r>
              <a:rPr sz="1700" b="1" spc="3" dirty="0" smtClean="0">
                <a:solidFill>
                  <a:srgbClr val="FFFFFF"/>
                </a:solidFill>
              </a:rPr>
              <a:t>and </a:t>
            </a:r>
            <a:r>
              <a:rPr sz="1700" b="1" spc="3" dirty="0">
                <a:solidFill>
                  <a:srgbClr val="FFFFFF"/>
                </a:solidFill>
              </a:rPr>
              <a:t>loving</a:t>
            </a:r>
            <a:r>
              <a:rPr sz="1700" b="1" spc="-52" dirty="0">
                <a:solidFill>
                  <a:srgbClr val="FFFFFF"/>
                </a:solidFill>
              </a:rPr>
              <a:t> </a:t>
            </a:r>
            <a:r>
              <a:rPr sz="1700" b="1" dirty="0">
                <a:solidFill>
                  <a:srgbClr val="FFFFFF"/>
                </a:solidFill>
              </a:rPr>
              <a:t>it</a:t>
            </a:r>
            <a:r>
              <a:rPr sz="1700" b="1" dirty="0" smtClean="0">
                <a:solidFill>
                  <a:srgbClr val="FFFFFF"/>
                </a:solidFill>
              </a:rPr>
              <a:t>.</a:t>
            </a:r>
            <a:endParaRPr sz="1700" dirty="0">
              <a:latin typeface="Times New Roman"/>
              <a:cs typeface="Times New Roman"/>
            </a:endParaRPr>
          </a:p>
          <a:p>
            <a:pPr marL="7701" marR="425881">
              <a:lnSpc>
                <a:spcPct val="113999"/>
              </a:lnSpc>
              <a:spcAft>
                <a:spcPts val="1200"/>
              </a:spcAft>
            </a:pPr>
            <a:r>
              <a:rPr dirty="0">
                <a:solidFill>
                  <a:srgbClr val="FFFFFF"/>
                </a:solidFill>
                <a:latin typeface="Arial"/>
                <a:cs typeface="Arial"/>
              </a:rPr>
              <a:t>How so? Because our exceptional WiFi provides  advertising opportunities to a captive audience  throughout the</a:t>
            </a:r>
            <a:r>
              <a:rPr spc="-61" dirty="0">
                <a:solidFill>
                  <a:srgbClr val="FFFFFF"/>
                </a:solidFill>
                <a:latin typeface="Arial"/>
                <a:cs typeface="Arial"/>
              </a:rPr>
              <a:t> </a:t>
            </a:r>
            <a:r>
              <a:rPr dirty="0">
                <a:solidFill>
                  <a:srgbClr val="FFFFFF"/>
                </a:solidFill>
                <a:latin typeface="Arial"/>
                <a:cs typeface="Arial"/>
              </a:rPr>
              <a:t>UK.</a:t>
            </a:r>
            <a:endParaRPr dirty="0">
              <a:latin typeface="Arial"/>
              <a:cs typeface="Arial"/>
            </a:endParaRPr>
          </a:p>
          <a:p>
            <a:pPr marL="7701" marR="3081">
              <a:lnSpc>
                <a:spcPct val="113999"/>
              </a:lnSpc>
              <a:spcAft>
                <a:spcPts val="1200"/>
              </a:spcAft>
            </a:pPr>
            <a:r>
              <a:rPr spc="-15" dirty="0">
                <a:solidFill>
                  <a:srgbClr val="FFFFFF"/>
                </a:solidFill>
                <a:latin typeface="Arial"/>
                <a:cs typeface="Arial"/>
              </a:rPr>
              <a:t>Targeting </a:t>
            </a:r>
            <a:r>
              <a:rPr dirty="0">
                <a:solidFill>
                  <a:srgbClr val="FFFFFF"/>
                </a:solidFill>
                <a:latin typeface="Arial"/>
                <a:cs typeface="Arial"/>
              </a:rPr>
              <a:t>select groups of consumers and  </a:t>
            </a:r>
            <a:r>
              <a:rPr lang="en-GB" dirty="0" smtClean="0">
                <a:solidFill>
                  <a:srgbClr val="FFFFFF"/>
                </a:solidFill>
                <a:latin typeface="Arial"/>
                <a:cs typeface="Arial"/>
              </a:rPr>
              <a:t/>
            </a:r>
            <a:br>
              <a:rPr lang="en-GB" dirty="0" smtClean="0">
                <a:solidFill>
                  <a:srgbClr val="FFFFFF"/>
                </a:solidFill>
                <a:latin typeface="Arial"/>
                <a:cs typeface="Arial"/>
              </a:rPr>
            </a:br>
            <a:r>
              <a:rPr dirty="0" smtClean="0">
                <a:solidFill>
                  <a:srgbClr val="FFFFFF"/>
                </a:solidFill>
                <a:latin typeface="Arial"/>
                <a:cs typeface="Arial"/>
              </a:rPr>
              <a:t>professionals </a:t>
            </a:r>
            <a:r>
              <a:rPr dirty="0">
                <a:solidFill>
                  <a:srgbClr val="FFFFFF"/>
                </a:solidFill>
                <a:latin typeface="Arial"/>
                <a:cs typeface="Arial"/>
              </a:rPr>
              <a:t>is a sure-fire way to promote your</a:t>
            </a:r>
            <a:r>
              <a:rPr spc="-12" dirty="0">
                <a:solidFill>
                  <a:srgbClr val="FFFFFF"/>
                </a:solidFill>
                <a:latin typeface="Arial"/>
                <a:cs typeface="Arial"/>
              </a:rPr>
              <a:t> </a:t>
            </a:r>
            <a:r>
              <a:rPr dirty="0">
                <a:solidFill>
                  <a:srgbClr val="FFFFFF"/>
                </a:solidFill>
                <a:latin typeface="Arial"/>
                <a:cs typeface="Arial"/>
              </a:rPr>
              <a:t>brand.</a:t>
            </a:r>
            <a:endParaRPr dirty="0">
              <a:latin typeface="Arial"/>
              <a:cs typeface="Arial"/>
            </a:endParaRPr>
          </a:p>
          <a:p>
            <a:pPr marL="7701">
              <a:spcAft>
                <a:spcPts val="1200"/>
              </a:spcAft>
            </a:pPr>
            <a:r>
              <a:rPr dirty="0">
                <a:solidFill>
                  <a:srgbClr val="FFFFFF"/>
                </a:solidFill>
                <a:latin typeface="Arial"/>
                <a:cs typeface="Arial"/>
              </a:rPr>
              <a:t>And what better way than with media</a:t>
            </a:r>
            <a:r>
              <a:rPr spc="-39" dirty="0">
                <a:solidFill>
                  <a:srgbClr val="FFFFFF"/>
                </a:solidFill>
                <a:latin typeface="Arial"/>
                <a:cs typeface="Arial"/>
              </a:rPr>
              <a:t> </a:t>
            </a:r>
            <a:r>
              <a:rPr dirty="0">
                <a:solidFill>
                  <a:srgbClr val="FFFFFF"/>
                </a:solidFill>
                <a:latin typeface="Arial"/>
                <a:cs typeface="Arial"/>
              </a:rPr>
              <a:t>advertising?</a:t>
            </a:r>
            <a:endParaRPr dirty="0">
              <a:latin typeface="Arial"/>
              <a:cs typeface="Arial"/>
            </a:endParaRPr>
          </a:p>
        </p:txBody>
      </p:sp>
      <p:sp>
        <p:nvSpPr>
          <p:cNvPr id="6" name="object 4"/>
          <p:cNvSpPr txBox="1">
            <a:spLocks/>
          </p:cNvSpPr>
          <p:nvPr/>
        </p:nvSpPr>
        <p:spPr>
          <a:xfrm>
            <a:off x="1048817" y="695838"/>
            <a:ext cx="2415509" cy="1484923"/>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400"/>
              </a:lnSpc>
              <a:spcBef>
                <a:spcPts val="779"/>
              </a:spcBef>
              <a:tabLst>
                <a:tab pos="1136324" algn="l"/>
              </a:tabLst>
            </a:pPr>
            <a:r>
              <a:rPr lang="en-US" sz="5003" b="1" spc="-36" dirty="0" smtClean="0">
                <a:solidFill>
                  <a:srgbClr val="FF0909"/>
                </a:solidFill>
              </a:rPr>
              <a:t>Here’s  </a:t>
            </a:r>
            <a:r>
              <a:rPr lang="en-US" sz="5003" b="1" spc="-6" dirty="0" smtClean="0">
                <a:solidFill>
                  <a:srgbClr val="FF0909"/>
                </a:solidFill>
              </a:rPr>
              <a:t>th</a:t>
            </a:r>
            <a:r>
              <a:rPr lang="en-US" sz="5003" b="1" spc="-3" dirty="0" smtClean="0">
                <a:solidFill>
                  <a:srgbClr val="FF0909"/>
                </a:solidFill>
              </a:rPr>
              <a:t>e</a:t>
            </a:r>
            <a:r>
              <a:rPr lang="en-US" sz="5003" b="1" dirty="0" smtClean="0">
                <a:solidFill>
                  <a:srgbClr val="FF0909"/>
                </a:solidFill>
              </a:rPr>
              <a:t>	</a:t>
            </a:r>
            <a:r>
              <a:rPr lang="en-US" sz="5003" b="1" spc="-3" dirty="0" smtClean="0">
                <a:solidFill>
                  <a:srgbClr val="FF0909"/>
                </a:solidFill>
              </a:rPr>
              <a:t>deal</a:t>
            </a:r>
            <a:endParaRPr lang="en-US" sz="5003" b="1" dirty="0"/>
          </a:p>
        </p:txBody>
      </p:sp>
      <p:grpSp>
        <p:nvGrpSpPr>
          <p:cNvPr id="8" name="Group 7"/>
          <p:cNvGrpSpPr/>
          <p:nvPr/>
        </p:nvGrpSpPr>
        <p:grpSpPr>
          <a:xfrm>
            <a:off x="1060953" y="2455923"/>
            <a:ext cx="4078313" cy="1473199"/>
            <a:chOff x="1060953" y="2455923"/>
            <a:chExt cx="4476247" cy="1473199"/>
          </a:xfrm>
        </p:grpSpPr>
        <p:cxnSp>
          <p:nvCxnSpPr>
            <p:cNvPr id="12" name="Straight Connector 11"/>
            <p:cNvCxnSpPr/>
            <p:nvPr/>
          </p:nvCxnSpPr>
          <p:spPr>
            <a:xfrm>
              <a:off x="1060953" y="2455923"/>
              <a:ext cx="441698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0953" y="3929122"/>
              <a:ext cx="447624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5" name="Picture 4" descr="Maps Page 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4" name="Shape 381"/>
          <p:cNvSpPr txBox="1">
            <a:spLocks/>
          </p:cNvSpPr>
          <p:nvPr/>
        </p:nvSpPr>
        <p:spPr>
          <a:xfrm>
            <a:off x="391885" y="405266"/>
            <a:ext cx="2964773" cy="215505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lnSpc>
                <a:spcPct val="85000"/>
              </a:lnSpc>
              <a:buSzPct val="25000"/>
            </a:pPr>
            <a:r>
              <a:rPr lang="en-GB" sz="3600" b="1" dirty="0" smtClean="0">
                <a:solidFill>
                  <a:schemeClr val="bg1"/>
                </a:solidFill>
                <a:latin typeface="+mn-lt"/>
              </a:rPr>
              <a:t>We’ve got the regions covered too</a:t>
            </a:r>
            <a:endParaRPr lang="en-GB" sz="3600" b="1"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14" name="Picture 13" descr="page-21-iStock-6072953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p:cNvSpPr/>
          <p:nvPr/>
        </p:nvSpPr>
        <p:spPr>
          <a:xfrm>
            <a:off x="-1" y="0"/>
            <a:ext cx="12192001" cy="6858000"/>
          </a:xfrm>
          <a:prstGeom prst="rect">
            <a:avLst/>
          </a:prstGeom>
          <a:solidFill>
            <a:srgbClr val="512855">
              <a:alpha val="74000"/>
            </a:srgbClr>
          </a:solidFill>
        </p:spPr>
        <p:txBody>
          <a:bodyPr wrap="square" numCol="3" spcCol="900000" rtlCol="0" anchor="ctr">
            <a:spAutoFit/>
          </a:bodyPr>
          <a:lstStyle/>
          <a:p>
            <a:pPr marR="5081" algn="ctr"/>
            <a:endParaRPr lang="en-US" sz="2400" b="1" spc="5" dirty="0">
              <a:solidFill>
                <a:srgbClr val="FFFFFF"/>
              </a:solidFill>
              <a:latin typeface="Arial"/>
              <a:cs typeface="Arial"/>
            </a:endParaRPr>
          </a:p>
        </p:txBody>
      </p:sp>
      <p:sp>
        <p:nvSpPr>
          <p:cNvPr id="413" name="Shape 413"/>
          <p:cNvSpPr txBox="1">
            <a:spLocks noGrp="1"/>
          </p:cNvSpPr>
          <p:nvPr>
            <p:ph type="title" idx="4294967295"/>
          </p:nvPr>
        </p:nvSpPr>
        <p:spPr>
          <a:xfrm>
            <a:off x="479964" y="1657812"/>
            <a:ext cx="3319876" cy="2650027"/>
          </a:xfrm>
          <a:prstGeom prst="rect">
            <a:avLst/>
          </a:prstGeom>
          <a:noFill/>
          <a:ln>
            <a:noFill/>
          </a:ln>
        </p:spPr>
        <p:txBody>
          <a:bodyPr lIns="91425" tIns="45700" rIns="91425" bIns="45700" anchor="t" anchorCtr="0">
            <a:noAutofit/>
          </a:bodyPr>
          <a:lstStyle/>
          <a:p>
            <a:pPr algn="l">
              <a:buSzPct val="25000"/>
            </a:pPr>
            <a:r>
              <a:rPr lang="en-GB" sz="3959" dirty="0">
                <a:solidFill>
                  <a:schemeClr val="bg1"/>
                </a:solidFill>
                <a:latin typeface="+mn-lt"/>
              </a:rPr>
              <a:t>Regional airports: </a:t>
            </a:r>
            <a:r>
              <a:rPr lang="en-GB" sz="3959" dirty="0" smtClean="0">
                <a:solidFill>
                  <a:schemeClr val="bg1"/>
                </a:solidFill>
                <a:latin typeface="+mn-lt"/>
              </a:rPr>
              <a:t/>
            </a:r>
            <a:br>
              <a:rPr lang="en-GB" sz="3959" dirty="0" smtClean="0">
                <a:solidFill>
                  <a:schemeClr val="bg1"/>
                </a:solidFill>
                <a:latin typeface="+mn-lt"/>
              </a:rPr>
            </a:br>
            <a:r>
              <a:rPr lang="en-GB" sz="3959" dirty="0" smtClean="0">
                <a:solidFill>
                  <a:schemeClr val="bg1"/>
                </a:solidFill>
                <a:latin typeface="+mn-lt"/>
              </a:rPr>
              <a:t>The </a:t>
            </a:r>
            <a:r>
              <a:rPr lang="en-GB" sz="3959" dirty="0">
                <a:solidFill>
                  <a:schemeClr val="bg1"/>
                </a:solidFill>
                <a:latin typeface="+mn-lt"/>
              </a:rPr>
              <a:t>stats</a:t>
            </a:r>
          </a:p>
        </p:txBody>
      </p:sp>
      <p:sp>
        <p:nvSpPr>
          <p:cNvPr id="414" name="Shape 414"/>
          <p:cNvSpPr txBox="1">
            <a:spLocks noGrp="1"/>
          </p:cNvSpPr>
          <p:nvPr>
            <p:ph type="body" idx="4294967295"/>
          </p:nvPr>
        </p:nvSpPr>
        <p:spPr>
          <a:xfrm>
            <a:off x="479964" y="3650093"/>
            <a:ext cx="3192463" cy="344488"/>
          </a:xfrm>
          <a:prstGeom prst="rect">
            <a:avLst/>
          </a:prstGeom>
          <a:noFill/>
          <a:ln>
            <a:noFill/>
          </a:ln>
        </p:spPr>
        <p:txBody>
          <a:bodyPr lIns="91425" tIns="45700" rIns="91425" bIns="45700" anchor="t" anchorCtr="0">
            <a:noAutofit/>
          </a:bodyPr>
          <a:lstStyle/>
          <a:p>
            <a:pPr marL="0" indent="0">
              <a:spcBef>
                <a:spcPts val="0"/>
              </a:spcBef>
              <a:buNone/>
            </a:pPr>
            <a:r>
              <a:rPr lang="en-GB" sz="1600" dirty="0">
                <a:solidFill>
                  <a:schemeClr val="bg1"/>
                </a:solidFill>
                <a:latin typeface="+mn-lt"/>
              </a:rPr>
              <a:t>A monthly breakdown of</a:t>
            </a:r>
            <a:r>
              <a:rPr lang="en-GB" sz="1600" dirty="0" smtClean="0">
                <a:solidFill>
                  <a:schemeClr val="bg1"/>
                </a:solidFill>
                <a:latin typeface="+mn-lt"/>
              </a:rPr>
              <a:t>...</a:t>
            </a:r>
            <a:endParaRPr sz="1600" dirty="0">
              <a:solidFill>
                <a:schemeClr val="bg1"/>
              </a:solidFill>
              <a:latin typeface="+mn-lt"/>
            </a:endParaRPr>
          </a:p>
        </p:txBody>
      </p:sp>
      <p:grpSp>
        <p:nvGrpSpPr>
          <p:cNvPr id="3" name="Group 2"/>
          <p:cNvGrpSpPr/>
          <p:nvPr/>
        </p:nvGrpSpPr>
        <p:grpSpPr>
          <a:xfrm>
            <a:off x="3670300" y="2256367"/>
            <a:ext cx="1790699" cy="2678010"/>
            <a:chOff x="3670300" y="2256367"/>
            <a:chExt cx="1790699" cy="2678010"/>
          </a:xfrm>
        </p:grpSpPr>
        <p:sp>
          <p:nvSpPr>
            <p:cNvPr id="4" name="Shape 414"/>
            <p:cNvSpPr txBox="1">
              <a:spLocks/>
            </p:cNvSpPr>
            <p:nvPr/>
          </p:nvSpPr>
          <p:spPr>
            <a:xfrm>
              <a:off x="3677212" y="3921850"/>
              <a:ext cx="1783787" cy="78418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GB" sz="4800" b="1" dirty="0" smtClean="0">
                  <a:solidFill>
                    <a:srgbClr val="FF0A0A"/>
                  </a:solidFill>
                  <a:latin typeface="+mn-lt"/>
                </a:rPr>
                <a:t>1.2m</a:t>
              </a:r>
              <a:endParaRPr lang="en-GB" sz="4800" b="1" dirty="0">
                <a:solidFill>
                  <a:srgbClr val="FF0A0A"/>
                </a:solidFill>
                <a:latin typeface="+mn-lt"/>
              </a:endParaRPr>
            </a:p>
          </p:txBody>
        </p:sp>
        <p:sp>
          <p:nvSpPr>
            <p:cNvPr id="7" name="Shape 414"/>
            <p:cNvSpPr txBox="1">
              <a:spLocks/>
            </p:cNvSpPr>
            <p:nvPr/>
          </p:nvSpPr>
          <p:spPr>
            <a:xfrm>
              <a:off x="3711080" y="4611253"/>
              <a:ext cx="1468827" cy="32312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GB" sz="1400" dirty="0" smtClean="0">
                  <a:solidFill>
                    <a:schemeClr val="bg1"/>
                  </a:solidFill>
                  <a:latin typeface="+mn-lt"/>
                </a:rPr>
                <a:t>sessions</a:t>
              </a:r>
              <a:endParaRPr lang="en-GB" sz="1400" dirty="0">
                <a:solidFill>
                  <a:schemeClr val="bg1"/>
                </a:solidFill>
                <a:latin typeface="+mn-lt"/>
              </a:endParaRPr>
            </a:p>
          </p:txBody>
        </p:sp>
        <p:sp>
          <p:nvSpPr>
            <p:cNvPr id="10" name="Shape 414"/>
            <p:cNvSpPr txBox="1">
              <a:spLocks/>
            </p:cNvSpPr>
            <p:nvPr/>
          </p:nvSpPr>
          <p:spPr>
            <a:xfrm>
              <a:off x="3702613" y="3791419"/>
              <a:ext cx="656027" cy="26242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GB" sz="1400" dirty="0" smtClean="0">
                  <a:solidFill>
                    <a:srgbClr val="FF0A0A"/>
                  </a:solidFill>
                  <a:latin typeface="+mn-lt"/>
                </a:rPr>
                <a:t>Over</a:t>
              </a:r>
              <a:endParaRPr lang="en-GB" sz="1400" dirty="0">
                <a:solidFill>
                  <a:srgbClr val="FF0A0A"/>
                </a:solidFill>
                <a:latin typeface="+mn-lt"/>
              </a:endParaRPr>
            </a:p>
          </p:txBody>
        </p:sp>
        <p:pic>
          <p:nvPicPr>
            <p:cNvPr id="16" name="Picture 15" descr="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300" y="2256367"/>
              <a:ext cx="1440000" cy="1440000"/>
            </a:xfrm>
            <a:prstGeom prst="rect">
              <a:avLst/>
            </a:prstGeom>
          </p:spPr>
        </p:pic>
      </p:grpSp>
      <p:grpSp>
        <p:nvGrpSpPr>
          <p:cNvPr id="11" name="Group 10"/>
          <p:cNvGrpSpPr/>
          <p:nvPr/>
        </p:nvGrpSpPr>
        <p:grpSpPr>
          <a:xfrm>
            <a:off x="5818337" y="2128690"/>
            <a:ext cx="2420651" cy="2793833"/>
            <a:chOff x="5818337" y="2128690"/>
            <a:chExt cx="2420651" cy="2793833"/>
          </a:xfrm>
        </p:grpSpPr>
        <p:sp>
          <p:nvSpPr>
            <p:cNvPr id="5" name="Shape 414"/>
            <p:cNvSpPr txBox="1">
              <a:spLocks/>
            </p:cNvSpPr>
            <p:nvPr/>
          </p:nvSpPr>
          <p:spPr>
            <a:xfrm>
              <a:off x="5818337" y="3879515"/>
              <a:ext cx="2420651" cy="78418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4800" b="1" dirty="0" smtClean="0">
                  <a:solidFill>
                    <a:srgbClr val="FF0A0A"/>
                  </a:solidFill>
                  <a:latin typeface="+mn-lt"/>
                </a:rPr>
                <a:t>420,000</a:t>
              </a:r>
            </a:p>
          </p:txBody>
        </p:sp>
        <p:sp>
          <p:nvSpPr>
            <p:cNvPr id="8" name="Shape 414"/>
            <p:cNvSpPr txBox="1">
              <a:spLocks/>
            </p:cNvSpPr>
            <p:nvPr/>
          </p:nvSpPr>
          <p:spPr>
            <a:xfrm>
              <a:off x="6031697" y="4619720"/>
              <a:ext cx="1993931" cy="30280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dirty="0" smtClean="0">
                  <a:solidFill>
                    <a:schemeClr val="bg1"/>
                  </a:solidFill>
                  <a:latin typeface="+mn-lt"/>
                </a:rPr>
                <a:t>average unique users</a:t>
              </a:r>
            </a:p>
          </p:txBody>
        </p:sp>
        <p:pic>
          <p:nvPicPr>
            <p:cNvPr id="18" name="Picture 17" descr="per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983" y="2128690"/>
              <a:ext cx="1581727" cy="1581727"/>
            </a:xfrm>
            <a:prstGeom prst="rect">
              <a:avLst/>
            </a:prstGeom>
          </p:spPr>
        </p:pic>
      </p:grpSp>
      <p:grpSp>
        <p:nvGrpSpPr>
          <p:cNvPr id="12" name="Group 11"/>
          <p:cNvGrpSpPr/>
          <p:nvPr/>
        </p:nvGrpSpPr>
        <p:grpSpPr>
          <a:xfrm>
            <a:off x="9111916" y="2290236"/>
            <a:ext cx="1740784" cy="2661074"/>
            <a:chOff x="9111916" y="2290236"/>
            <a:chExt cx="1740784" cy="2661074"/>
          </a:xfrm>
        </p:grpSpPr>
        <p:sp>
          <p:nvSpPr>
            <p:cNvPr id="6" name="Shape 414"/>
            <p:cNvSpPr txBox="1">
              <a:spLocks/>
            </p:cNvSpPr>
            <p:nvPr/>
          </p:nvSpPr>
          <p:spPr>
            <a:xfrm>
              <a:off x="9111916" y="3879516"/>
              <a:ext cx="1687973" cy="73317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4800" b="1" dirty="0" smtClean="0">
                  <a:solidFill>
                    <a:srgbClr val="FF0A0A"/>
                  </a:solidFill>
                  <a:latin typeface="+mn-lt"/>
                </a:rPr>
                <a:t>4.5m</a:t>
              </a:r>
              <a:endParaRPr lang="en-GB" sz="4800" b="1" dirty="0">
                <a:solidFill>
                  <a:srgbClr val="FF0A0A"/>
                </a:solidFill>
                <a:latin typeface="+mn-lt"/>
              </a:endParaRPr>
            </a:p>
          </p:txBody>
        </p:sp>
        <p:sp>
          <p:nvSpPr>
            <p:cNvPr id="9" name="Shape 414"/>
            <p:cNvSpPr txBox="1">
              <a:spLocks/>
            </p:cNvSpPr>
            <p:nvPr/>
          </p:nvSpPr>
          <p:spPr>
            <a:xfrm>
              <a:off x="9365015" y="4628187"/>
              <a:ext cx="1181774" cy="32312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dirty="0" smtClean="0">
                  <a:solidFill>
                    <a:schemeClr val="bg1"/>
                  </a:solidFill>
                  <a:latin typeface="+mn-lt"/>
                </a:rPr>
                <a:t>impressions</a:t>
              </a:r>
              <a:endParaRPr lang="en-GB" sz="1400" dirty="0">
                <a:solidFill>
                  <a:schemeClr val="bg1"/>
                </a:solidFill>
                <a:latin typeface="+mn-lt"/>
              </a:endParaRPr>
            </a:p>
          </p:txBody>
        </p:sp>
        <p:pic>
          <p:nvPicPr>
            <p:cNvPr id="13" name="Picture 12" descr="ey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6700" y="2290236"/>
              <a:ext cx="1696000" cy="1440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1" name="Shape 421" descr="H:\Desktop\Screen Shot 2017-05-03 at 17.15.49.png"/>
          <p:cNvPicPr preferRelativeResize="0">
            <a:picLocks noGrp="1"/>
          </p:cNvPicPr>
          <p:nvPr>
            <p:ph type="body" idx="4294967295"/>
          </p:nvPr>
        </p:nvPicPr>
        <p:blipFill rotWithShape="1">
          <a:blip r:embed="rId3">
            <a:alphaModFix/>
          </a:blip>
          <a:srcRect/>
          <a:stretch/>
        </p:blipFill>
        <p:spPr>
          <a:xfrm>
            <a:off x="4180105" y="1264271"/>
            <a:ext cx="5977710" cy="4483685"/>
          </a:xfrm>
          <a:prstGeom prst="rect">
            <a:avLst/>
          </a:prstGeom>
          <a:noFill/>
          <a:ln>
            <a:noFill/>
          </a:ln>
          <a:effectLst>
            <a:outerShdw blurRad="139700" dist="279400" dir="2700000" algn="tl" rotWithShape="0">
              <a:prstClr val="black">
                <a:alpha val="34000"/>
              </a:prstClr>
            </a:outerShdw>
          </a:effectLst>
        </p:spPr>
      </p:pic>
      <p:sp>
        <p:nvSpPr>
          <p:cNvPr id="10" name="object 3"/>
          <p:cNvSpPr txBox="1"/>
          <p:nvPr/>
        </p:nvSpPr>
        <p:spPr>
          <a:xfrm>
            <a:off x="593446" y="299570"/>
            <a:ext cx="3855462" cy="224784"/>
          </a:xfrm>
          <a:prstGeom prst="rect">
            <a:avLst/>
          </a:prstGeom>
        </p:spPr>
        <p:txBody>
          <a:bodyPr vert="horz" wrap="square" lIns="0" tIns="10012" rIns="0" bIns="0" rtlCol="0">
            <a:spAutoFit/>
          </a:bodyPr>
          <a:lstStyle/>
          <a:p>
            <a:pPr marL="7701">
              <a:spcBef>
                <a:spcPts val="79"/>
              </a:spcBef>
            </a:pPr>
            <a:r>
              <a:rPr lang="en-GB" sz="1395" b="1" spc="3" smtClean="0">
                <a:solidFill>
                  <a:srgbClr val="FFFFFF"/>
                </a:solidFill>
                <a:latin typeface="Arial"/>
                <a:cs typeface="Arial"/>
              </a:rPr>
              <a:t>Manchester Airport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1" name="object 4"/>
          <p:cNvSpPr txBox="1">
            <a:spLocks/>
          </p:cNvSpPr>
          <p:nvPr/>
        </p:nvSpPr>
        <p:spPr>
          <a:xfrm>
            <a:off x="589584" y="785695"/>
            <a:ext cx="310865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welcome</a:t>
            </a:r>
            <a:r>
              <a:rPr lang="en-US" sz="2400" b="1" spc="-52" dirty="0" smtClean="0">
                <a:solidFill>
                  <a:schemeClr val="bg1"/>
                </a:solidFill>
              </a:rPr>
              <a:t> </a:t>
            </a:r>
            <a:r>
              <a:rPr lang="en-US" sz="2400" b="1" spc="6" dirty="0" smtClean="0">
                <a:solidFill>
                  <a:schemeClr val="bg1"/>
                </a:solidFill>
              </a:rPr>
              <a:t>page</a:t>
            </a:r>
            <a:endParaRPr lang="en-US" sz="2400" b="1" spc="6" dirty="0">
              <a:solidFill>
                <a:schemeClr val="bg1"/>
              </a:solidFill>
            </a:endParaRPr>
          </a:p>
        </p:txBody>
      </p:sp>
      <p:grpSp>
        <p:nvGrpSpPr>
          <p:cNvPr id="5" name="Group 4"/>
          <p:cNvGrpSpPr/>
          <p:nvPr/>
        </p:nvGrpSpPr>
        <p:grpSpPr>
          <a:xfrm>
            <a:off x="7403001" y="3423194"/>
            <a:ext cx="4043680" cy="1584960"/>
            <a:chOff x="7403001" y="3423194"/>
            <a:chExt cx="4043680" cy="1584960"/>
          </a:xfrm>
        </p:grpSpPr>
        <p:sp>
          <p:nvSpPr>
            <p:cNvPr id="13" name="Rounded Rectangle 12"/>
            <p:cNvSpPr/>
            <p:nvPr/>
          </p:nvSpPr>
          <p:spPr>
            <a:xfrm>
              <a:off x="7403001" y="3423194"/>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353721" y="4005896"/>
              <a:ext cx="2092960" cy="451915"/>
              <a:chOff x="9712960" y="2492782"/>
              <a:chExt cx="2092960" cy="451915"/>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2" name="Group 1"/>
          <p:cNvGrpSpPr/>
          <p:nvPr/>
        </p:nvGrpSpPr>
        <p:grpSpPr>
          <a:xfrm>
            <a:off x="5072733" y="1245325"/>
            <a:ext cx="6591662" cy="670560"/>
            <a:chOff x="5072733" y="1245325"/>
            <a:chExt cx="6591662" cy="670560"/>
          </a:xfrm>
        </p:grpSpPr>
        <p:sp>
          <p:nvSpPr>
            <p:cNvPr id="16" name="Rounded Rectangle 15"/>
            <p:cNvSpPr/>
            <p:nvPr/>
          </p:nvSpPr>
          <p:spPr>
            <a:xfrm>
              <a:off x="5072733" y="1245325"/>
              <a:ext cx="4407262"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571435" y="1269227"/>
              <a:ext cx="2092960" cy="451915"/>
              <a:chOff x="9865360" y="5754142"/>
              <a:chExt cx="2092960" cy="451915"/>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7"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smtClean="0">
                    <a:solidFill>
                      <a:schemeClr val="bg1"/>
                    </a:solidFill>
                  </a:rPr>
                  <a:t>Leaderboard</a:t>
                </a:r>
                <a:endParaRPr lang="en-US" sz="1600" b="1" spc="6" dirty="0">
                  <a:solidFill>
                    <a:schemeClr val="bg1"/>
                  </a:solidFill>
                </a:endParaRPr>
              </a:p>
            </p:txBody>
          </p:sp>
        </p:grpSp>
      </p:grpSp>
      <p:cxnSp>
        <p:nvCxnSpPr>
          <p:cNvPr id="18" name="Straight Connector 17"/>
          <p:cNvCxnSpPr/>
          <p:nvPr/>
        </p:nvCxnSpPr>
        <p:spPr>
          <a:xfrm>
            <a:off x="593725" y="601091"/>
            <a:ext cx="2736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4" name="Shape 434"/>
          <p:cNvPicPr preferRelativeResize="0"/>
          <p:nvPr/>
        </p:nvPicPr>
        <p:blipFill rotWithShape="1">
          <a:blip r:embed="rId3">
            <a:alphaModFix/>
          </a:blip>
          <a:srcRect/>
          <a:stretch/>
        </p:blipFill>
        <p:spPr>
          <a:xfrm>
            <a:off x="4176925" y="1265446"/>
            <a:ext cx="5979436" cy="5115219"/>
          </a:xfrm>
          <a:prstGeom prst="rect">
            <a:avLst/>
          </a:prstGeom>
          <a:noFill/>
          <a:ln>
            <a:noFill/>
          </a:ln>
          <a:effectLst>
            <a:outerShdw blurRad="139700" dist="279400" dir="2700000" algn="tl" rotWithShape="0">
              <a:prstClr val="black">
                <a:alpha val="34000"/>
              </a:prstClr>
            </a:outerShdw>
          </a:effectLst>
        </p:spPr>
      </p:pic>
      <p:sp>
        <p:nvSpPr>
          <p:cNvPr id="9" name="object 3"/>
          <p:cNvSpPr txBox="1"/>
          <p:nvPr/>
        </p:nvSpPr>
        <p:spPr>
          <a:xfrm>
            <a:off x="593446" y="299570"/>
            <a:ext cx="3855462" cy="224784"/>
          </a:xfrm>
          <a:prstGeom prst="rect">
            <a:avLst/>
          </a:prstGeom>
        </p:spPr>
        <p:txBody>
          <a:bodyPr vert="horz" wrap="square" lIns="0" tIns="10012" rIns="0" bIns="0" rtlCol="0">
            <a:spAutoFit/>
          </a:bodyPr>
          <a:lstStyle/>
          <a:p>
            <a:pPr marL="7701">
              <a:spcBef>
                <a:spcPts val="79"/>
              </a:spcBef>
            </a:pPr>
            <a:r>
              <a:rPr lang="en-GB" sz="1395" b="1" spc="3" smtClean="0">
                <a:solidFill>
                  <a:srgbClr val="FFFFFF"/>
                </a:solidFill>
                <a:latin typeface="Arial"/>
                <a:cs typeface="Arial"/>
              </a:rPr>
              <a:t>Manchester Airport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0" name="object 4"/>
          <p:cNvSpPr txBox="1">
            <a:spLocks/>
          </p:cNvSpPr>
          <p:nvPr/>
        </p:nvSpPr>
        <p:spPr>
          <a:xfrm>
            <a:off x="589584" y="785695"/>
            <a:ext cx="3383702"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grpSp>
        <p:nvGrpSpPr>
          <p:cNvPr id="3" name="Group 2"/>
          <p:cNvGrpSpPr/>
          <p:nvPr/>
        </p:nvGrpSpPr>
        <p:grpSpPr>
          <a:xfrm>
            <a:off x="7925515" y="3423194"/>
            <a:ext cx="4043680" cy="1584960"/>
            <a:chOff x="7925515" y="3423194"/>
            <a:chExt cx="4043680" cy="1584960"/>
          </a:xfrm>
        </p:grpSpPr>
        <p:sp>
          <p:nvSpPr>
            <p:cNvPr id="11" name="Rounded Rectangle 10"/>
            <p:cNvSpPr/>
            <p:nvPr/>
          </p:nvSpPr>
          <p:spPr>
            <a:xfrm>
              <a:off x="7925515" y="3423194"/>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876235" y="4005896"/>
              <a:ext cx="2092960" cy="451915"/>
              <a:chOff x="9712960" y="2492782"/>
              <a:chExt cx="2092960" cy="45191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2" name="Group 1"/>
          <p:cNvGrpSpPr/>
          <p:nvPr/>
        </p:nvGrpSpPr>
        <p:grpSpPr>
          <a:xfrm>
            <a:off x="5072733" y="1245325"/>
            <a:ext cx="6591662" cy="670560"/>
            <a:chOff x="5072733" y="1245325"/>
            <a:chExt cx="6591662" cy="670560"/>
          </a:xfrm>
        </p:grpSpPr>
        <p:sp>
          <p:nvSpPr>
            <p:cNvPr id="15" name="Rounded Rectangle 14"/>
            <p:cNvSpPr/>
            <p:nvPr/>
          </p:nvSpPr>
          <p:spPr>
            <a:xfrm>
              <a:off x="5072733" y="1245325"/>
              <a:ext cx="4407262"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571435" y="1341145"/>
              <a:ext cx="2092960" cy="451915"/>
              <a:chOff x="9865360" y="5754142"/>
              <a:chExt cx="2092960" cy="45191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8"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smtClean="0">
                    <a:solidFill>
                      <a:schemeClr val="bg1"/>
                    </a:solidFill>
                  </a:rPr>
                  <a:t>Leaderboard</a:t>
                </a:r>
                <a:endParaRPr lang="en-US" sz="1600" b="1" spc="6" dirty="0">
                  <a:solidFill>
                    <a:schemeClr val="bg1"/>
                  </a:solidFill>
                </a:endParaRPr>
              </a:p>
            </p:txBody>
          </p:sp>
        </p:grpSp>
      </p:grpSp>
      <p:cxnSp>
        <p:nvCxnSpPr>
          <p:cNvPr id="19" name="Straight Connector 18"/>
          <p:cNvCxnSpPr/>
          <p:nvPr/>
        </p:nvCxnSpPr>
        <p:spPr>
          <a:xfrm>
            <a:off x="593725" y="601091"/>
            <a:ext cx="2736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Rectangle 1"/>
          <p:cNvSpPr/>
          <p:nvPr/>
        </p:nvSpPr>
        <p:spPr>
          <a:xfrm>
            <a:off x="4180114" y="1262742"/>
            <a:ext cx="5976257" cy="3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7" name="Shape 447"/>
          <p:cNvPicPr preferRelativeResize="0"/>
          <p:nvPr/>
        </p:nvPicPr>
        <p:blipFill rotWithShape="1">
          <a:blip r:embed="rId3">
            <a:alphaModFix/>
          </a:blip>
          <a:srcRect b="851"/>
          <a:stretch/>
        </p:blipFill>
        <p:spPr>
          <a:xfrm>
            <a:off x="4176935" y="1292452"/>
            <a:ext cx="5984127" cy="5075691"/>
          </a:xfrm>
          <a:prstGeom prst="rect">
            <a:avLst/>
          </a:prstGeom>
          <a:noFill/>
          <a:ln>
            <a:noFill/>
          </a:ln>
          <a:effectLst>
            <a:outerShdw blurRad="139700" dist="279400" dir="2700000" algn="tl" rotWithShape="0">
              <a:prstClr val="black">
                <a:alpha val="34000"/>
              </a:prstClr>
            </a:outerShdw>
          </a:effectLst>
        </p:spPr>
      </p:pic>
      <p:sp>
        <p:nvSpPr>
          <p:cNvPr id="9" name="object 3"/>
          <p:cNvSpPr txBox="1"/>
          <p:nvPr/>
        </p:nvSpPr>
        <p:spPr>
          <a:xfrm>
            <a:off x="593446" y="299570"/>
            <a:ext cx="2846440" cy="224784"/>
          </a:xfrm>
          <a:prstGeom prst="rect">
            <a:avLst/>
          </a:prstGeom>
        </p:spPr>
        <p:txBody>
          <a:bodyPr vert="horz" wrap="square" lIns="0" tIns="10012" rIns="0" bIns="0" rtlCol="0">
            <a:spAutoFit/>
          </a:bodyPr>
          <a:lstStyle/>
          <a:p>
            <a:pPr marL="7701">
              <a:spcBef>
                <a:spcPts val="79"/>
              </a:spcBef>
            </a:pPr>
            <a:r>
              <a:rPr lang="en-GB" sz="1395" b="1" spc="3" smtClean="0">
                <a:solidFill>
                  <a:srgbClr val="FFFFFF"/>
                </a:solidFill>
                <a:latin typeface="Arial"/>
                <a:cs typeface="Arial"/>
              </a:rPr>
              <a:t>Manchester Airport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0" name="object 4"/>
          <p:cNvSpPr txBox="1">
            <a:spLocks/>
          </p:cNvSpPr>
          <p:nvPr/>
        </p:nvSpPr>
        <p:spPr>
          <a:xfrm>
            <a:off x="589584" y="785695"/>
            <a:ext cx="3383702"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grpSp>
        <p:nvGrpSpPr>
          <p:cNvPr id="4" name="Group 3"/>
          <p:cNvGrpSpPr/>
          <p:nvPr/>
        </p:nvGrpSpPr>
        <p:grpSpPr>
          <a:xfrm>
            <a:off x="7294144" y="3423194"/>
            <a:ext cx="4043680" cy="1584960"/>
            <a:chOff x="7294144" y="3423194"/>
            <a:chExt cx="4043680" cy="1584960"/>
          </a:xfrm>
        </p:grpSpPr>
        <p:sp>
          <p:nvSpPr>
            <p:cNvPr id="11" name="Rounded Rectangle 10"/>
            <p:cNvSpPr/>
            <p:nvPr/>
          </p:nvSpPr>
          <p:spPr>
            <a:xfrm>
              <a:off x="7294144" y="3423194"/>
              <a:ext cx="1859280" cy="1584960"/>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244864" y="4005896"/>
              <a:ext cx="2092960" cy="451915"/>
              <a:chOff x="9712960" y="2492782"/>
              <a:chExt cx="2092960" cy="45191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grpSp>
        <p:nvGrpSpPr>
          <p:cNvPr id="3" name="Group 2"/>
          <p:cNvGrpSpPr/>
          <p:nvPr/>
        </p:nvGrpSpPr>
        <p:grpSpPr>
          <a:xfrm>
            <a:off x="4310733" y="1288868"/>
            <a:ext cx="6591662" cy="670560"/>
            <a:chOff x="4310733" y="1288868"/>
            <a:chExt cx="6591662" cy="670560"/>
          </a:xfrm>
        </p:grpSpPr>
        <p:sp>
          <p:nvSpPr>
            <p:cNvPr id="15" name="Rounded Rectangle 14"/>
            <p:cNvSpPr/>
            <p:nvPr/>
          </p:nvSpPr>
          <p:spPr>
            <a:xfrm>
              <a:off x="4310733" y="1288868"/>
              <a:ext cx="4407262" cy="67056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809435" y="1374414"/>
              <a:ext cx="2092960" cy="451915"/>
              <a:chOff x="9865360" y="5754142"/>
              <a:chExt cx="2092960" cy="45191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8"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grpSp>
      <p:cxnSp>
        <p:nvCxnSpPr>
          <p:cNvPr id="19" name="Straight Connector 18"/>
          <p:cNvCxnSpPr/>
          <p:nvPr/>
        </p:nvCxnSpPr>
        <p:spPr>
          <a:xfrm>
            <a:off x="593725" y="601091"/>
            <a:ext cx="2736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60" name="Shape 460"/>
          <p:cNvPicPr preferRelativeResize="0"/>
          <p:nvPr/>
        </p:nvPicPr>
        <p:blipFill>
          <a:blip r:embed="rId3">
            <a:extLst>
              <a:ext uri="{28A0092B-C50C-407E-A947-70E740481C1C}">
                <a14:useLocalDpi xmlns:a14="http://schemas.microsoft.com/office/drawing/2010/main" val="0"/>
              </a:ext>
            </a:extLst>
          </a:blip>
          <a:stretch>
            <a:fillRect/>
          </a:stretch>
        </p:blipFill>
        <p:spPr>
          <a:xfrm>
            <a:off x="4180115" y="831554"/>
            <a:ext cx="6445020" cy="5365488"/>
          </a:xfrm>
          <a:prstGeom prst="rect">
            <a:avLst/>
          </a:prstGeom>
          <a:noFill/>
          <a:ln>
            <a:noFill/>
          </a:ln>
          <a:effectLst>
            <a:outerShdw blurRad="139700" dist="279400" dir="2700000" algn="tl" rotWithShape="0">
              <a:prstClr val="black">
                <a:alpha val="34000"/>
              </a:prstClr>
            </a:outerShdw>
          </a:effectLst>
        </p:spPr>
      </p:pic>
      <p:sp>
        <p:nvSpPr>
          <p:cNvPr id="17" name="Shape 362"/>
          <p:cNvSpPr txBox="1">
            <a:spLocks/>
          </p:cNvSpPr>
          <p:nvPr/>
        </p:nvSpPr>
        <p:spPr>
          <a:xfrm>
            <a:off x="487679" y="2417902"/>
            <a:ext cx="2919549" cy="172688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GB" sz="3600" dirty="0">
                <a:solidFill>
                  <a:schemeClr val="bg1"/>
                </a:solidFill>
                <a:latin typeface="+mn-lt"/>
              </a:rPr>
              <a:t>Regional sponsorship means the sky’s the limit</a:t>
            </a:r>
          </a:p>
        </p:txBody>
      </p:sp>
      <p:sp>
        <p:nvSpPr>
          <p:cNvPr id="18" name="object 4"/>
          <p:cNvSpPr txBox="1">
            <a:spLocks/>
          </p:cNvSpPr>
          <p:nvPr/>
        </p:nvSpPr>
        <p:spPr>
          <a:xfrm>
            <a:off x="589584" y="785695"/>
            <a:ext cx="34439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Sponsorship</a:t>
            </a:r>
            <a:endParaRPr lang="en-US" sz="2400" b="1" spc="6" dirty="0">
              <a:solidFill>
                <a:schemeClr val="bg1"/>
              </a:solidFill>
            </a:endParaRPr>
          </a:p>
        </p:txBody>
      </p:sp>
      <p:grpSp>
        <p:nvGrpSpPr>
          <p:cNvPr id="19" name="Group 18"/>
          <p:cNvGrpSpPr/>
          <p:nvPr/>
        </p:nvGrpSpPr>
        <p:grpSpPr>
          <a:xfrm>
            <a:off x="9946882" y="5088662"/>
            <a:ext cx="2092960" cy="451915"/>
            <a:chOff x="10822093" y="2492782"/>
            <a:chExt cx="2092960" cy="451915"/>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2093" y="2492782"/>
              <a:ext cx="2092960" cy="451915"/>
            </a:xfrm>
            <a:prstGeom prst="rect">
              <a:avLst/>
            </a:prstGeom>
            <a:effectLst>
              <a:outerShdw blurRad="50800" dist="63500" dir="2700000" sx="101000" sy="101000" algn="tl" rotWithShape="0">
                <a:prstClr val="black">
                  <a:alpha val="23000"/>
                </a:prstClr>
              </a:outerShdw>
            </a:effectLst>
          </p:spPr>
        </p:pic>
        <p:sp>
          <p:nvSpPr>
            <p:cNvPr id="21" name="object 4"/>
            <p:cNvSpPr txBox="1">
              <a:spLocks/>
            </p:cNvSpPr>
            <p:nvPr/>
          </p:nvSpPr>
          <p:spPr>
            <a:xfrm>
              <a:off x="11079237"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Background skin</a:t>
              </a:r>
              <a:endParaRPr lang="en-US" sz="1600" b="1" spc="6" dirty="0">
                <a:solidFill>
                  <a:schemeClr val="bg1"/>
                </a:solidFill>
              </a:endParaRPr>
            </a:p>
          </p:txBody>
        </p:sp>
      </p:grpSp>
      <p:grpSp>
        <p:nvGrpSpPr>
          <p:cNvPr id="2" name="Group 1"/>
          <p:cNvGrpSpPr/>
          <p:nvPr/>
        </p:nvGrpSpPr>
        <p:grpSpPr>
          <a:xfrm>
            <a:off x="593725" y="2406523"/>
            <a:ext cx="2715532" cy="2337965"/>
            <a:chOff x="593725" y="2406523"/>
            <a:chExt cx="2555875" cy="2337965"/>
          </a:xfrm>
        </p:grpSpPr>
        <p:cxnSp>
          <p:nvCxnSpPr>
            <p:cNvPr id="26" name="Straight Connector 25"/>
            <p:cNvCxnSpPr/>
            <p:nvPr/>
          </p:nvCxnSpPr>
          <p:spPr>
            <a:xfrm>
              <a:off x="593725" y="4744488"/>
              <a:ext cx="25558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3725" y="2406523"/>
              <a:ext cx="25558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7641773" y="2824479"/>
            <a:ext cx="4207623" cy="1693091"/>
            <a:chOff x="7641773" y="2824479"/>
            <a:chExt cx="4207623" cy="1693091"/>
          </a:xfrm>
        </p:grpSpPr>
        <p:sp>
          <p:nvSpPr>
            <p:cNvPr id="28" name="Rounded Rectangle 27"/>
            <p:cNvSpPr/>
            <p:nvPr/>
          </p:nvSpPr>
          <p:spPr>
            <a:xfrm>
              <a:off x="7641773" y="2824479"/>
              <a:ext cx="2034166" cy="1693091"/>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756436" y="3483385"/>
              <a:ext cx="2092960" cy="451915"/>
              <a:chOff x="9619826" y="2568985"/>
              <a:chExt cx="2092960" cy="451915"/>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826" y="2568985"/>
                <a:ext cx="2092960" cy="451915"/>
              </a:xfrm>
              <a:prstGeom prst="rect">
                <a:avLst/>
              </a:prstGeom>
              <a:effectLst>
                <a:outerShdw blurRad="50800" dist="63500" dir="2700000" sx="101000" sy="101000" algn="tl" rotWithShape="0">
                  <a:prstClr val="black">
                    <a:alpha val="23000"/>
                  </a:prstClr>
                </a:outerShdw>
              </a:effectLst>
            </p:spPr>
          </p:pic>
          <p:sp>
            <p:nvSpPr>
              <p:cNvPr id="31" name="object 4"/>
              <p:cNvSpPr txBox="1">
                <a:spLocks/>
              </p:cNvSpPr>
              <p:nvPr/>
            </p:nvSpPr>
            <p:spPr>
              <a:xfrm>
                <a:off x="9924626" y="2650058"/>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6" name="Shape 470"/>
          <p:cNvSpPr/>
          <p:nvPr/>
        </p:nvSpPr>
        <p:spPr>
          <a:xfrm>
            <a:off x="762000" y="1212229"/>
            <a:ext cx="4765523" cy="3178341"/>
          </a:xfrm>
          <a:prstGeom prst="rect">
            <a:avLst/>
          </a:prstGeom>
          <a:noFill/>
          <a:ln>
            <a:noFill/>
          </a:ln>
        </p:spPr>
        <p:txBody>
          <a:bodyPr lIns="21325" tIns="21325" rIns="21325" bIns="21325" anchor="t" anchorCtr="0">
            <a:noAutofit/>
          </a:bodyPr>
          <a:lstStyle/>
          <a:p>
            <a:pPr>
              <a:buSzPct val="25000"/>
            </a:pPr>
            <a:r>
              <a:rPr lang="en-GB" sz="5000" b="1" dirty="0" smtClean="0">
                <a:solidFill>
                  <a:schemeClr val="bg1"/>
                </a:solidFill>
              </a:rPr>
              <a:t>Hospitality:</a:t>
            </a:r>
          </a:p>
          <a:p>
            <a:pPr>
              <a:buSzPct val="25000"/>
            </a:pPr>
            <a:r>
              <a:rPr lang="en-GB" sz="5000" b="1" dirty="0" smtClean="0">
                <a:solidFill>
                  <a:schemeClr val="bg1"/>
                </a:solidFill>
              </a:rPr>
              <a:t>an </a:t>
            </a:r>
            <a:r>
              <a:rPr lang="en-GB" sz="5000" b="1" spc="-30" dirty="0" smtClean="0">
                <a:solidFill>
                  <a:schemeClr val="bg1"/>
                </a:solidFill>
              </a:rPr>
              <a:t>opportunity to get </a:t>
            </a:r>
            <a:r>
              <a:rPr lang="en-GB" sz="5000" b="1" dirty="0" smtClean="0">
                <a:solidFill>
                  <a:schemeClr val="bg1"/>
                </a:solidFill>
              </a:rPr>
              <a:t>your teeth into</a:t>
            </a:r>
            <a:endParaRPr lang="en-GB" sz="5000" b="1" dirty="0">
              <a:solidFill>
                <a:schemeClr val="bg1"/>
              </a:solidFill>
            </a:endParaRPr>
          </a:p>
        </p:txBody>
      </p:sp>
      <p:sp>
        <p:nvSpPr>
          <p:cNvPr id="7" name="Shape 471"/>
          <p:cNvSpPr/>
          <p:nvPr/>
        </p:nvSpPr>
        <p:spPr>
          <a:xfrm>
            <a:off x="5956395" y="4556997"/>
            <a:ext cx="3543205" cy="1675016"/>
          </a:xfrm>
          <a:prstGeom prst="rect">
            <a:avLst/>
          </a:prstGeom>
          <a:noFill/>
          <a:ln>
            <a:noFill/>
          </a:ln>
        </p:spPr>
        <p:txBody>
          <a:bodyPr lIns="38375" tIns="19200" rIns="38375" bIns="19200" anchor="t" anchorCtr="0">
            <a:noAutofit/>
          </a:bodyPr>
          <a:lstStyle/>
          <a:p>
            <a:pPr>
              <a:spcAft>
                <a:spcPts val="1200"/>
              </a:spcAft>
            </a:pPr>
            <a:r>
              <a:rPr lang="en-GB" dirty="0" smtClean="0">
                <a:solidFill>
                  <a:srgbClr val="FFFFFF"/>
                </a:solidFill>
              </a:rPr>
              <a:t>Nowadays </a:t>
            </a:r>
            <a:r>
              <a:rPr lang="en-GB" dirty="0">
                <a:solidFill>
                  <a:srgbClr val="FFFFFF"/>
                </a:solidFill>
              </a:rPr>
              <a:t>punters prefer to check the latest news, sport and social updates on their handheld devices, and demand fast, reliable </a:t>
            </a:r>
            <a:r>
              <a:rPr lang="en-GB" dirty="0" err="1">
                <a:solidFill>
                  <a:srgbClr val="FFFFFF"/>
                </a:solidFill>
              </a:rPr>
              <a:t>WiFi</a:t>
            </a:r>
            <a:r>
              <a:rPr lang="en-GB" dirty="0">
                <a:solidFill>
                  <a:srgbClr val="FFFFFF"/>
                </a:solidFill>
              </a:rPr>
              <a:t> to do so</a:t>
            </a:r>
            <a:r>
              <a:rPr lang="en-GB" dirty="0" smtClean="0">
                <a:solidFill>
                  <a:srgbClr val="FFFFFF"/>
                </a:solidFill>
              </a:rPr>
              <a:t>.</a:t>
            </a:r>
            <a:endParaRPr dirty="0">
              <a:solidFill>
                <a:srgbClr val="FFFFFF"/>
              </a:solidFill>
            </a:endParaRPr>
          </a:p>
          <a:p>
            <a:pPr>
              <a:spcAft>
                <a:spcPts val="1200"/>
              </a:spcAft>
            </a:pPr>
            <a:r>
              <a:rPr lang="en-GB" dirty="0">
                <a:solidFill>
                  <a:srgbClr val="FFFFFF"/>
                </a:solidFill>
              </a:rPr>
              <a:t>Thanks to </a:t>
            </a:r>
            <a:r>
              <a:rPr lang="en-GB" dirty="0" err="1">
                <a:solidFill>
                  <a:srgbClr val="FFFFFF"/>
                </a:solidFill>
              </a:rPr>
              <a:t>WiFi</a:t>
            </a:r>
            <a:r>
              <a:rPr lang="en-GB" dirty="0">
                <a:solidFill>
                  <a:srgbClr val="FFFFFF"/>
                </a:solidFill>
              </a:rPr>
              <a:t> media advertising, the savviest establishments are raising a glass to </a:t>
            </a:r>
            <a:r>
              <a:rPr lang="en-GB" dirty="0" err="1">
                <a:solidFill>
                  <a:srgbClr val="FFFFFF"/>
                </a:solidFill>
              </a:rPr>
              <a:t>WiFi</a:t>
            </a:r>
            <a:r>
              <a:rPr lang="en-GB" dirty="0">
                <a:solidFill>
                  <a:srgbClr val="FFFFFF"/>
                </a:solidFill>
              </a:rPr>
              <a:t> that pays back.</a:t>
            </a:r>
          </a:p>
        </p:txBody>
      </p:sp>
      <p:sp>
        <p:nvSpPr>
          <p:cNvPr id="8" name="Shape 471"/>
          <p:cNvSpPr/>
          <p:nvPr/>
        </p:nvSpPr>
        <p:spPr>
          <a:xfrm>
            <a:off x="779629" y="4831594"/>
            <a:ext cx="4312466" cy="1096315"/>
          </a:xfrm>
          <a:prstGeom prst="rect">
            <a:avLst/>
          </a:prstGeom>
          <a:noFill/>
          <a:ln>
            <a:noFill/>
          </a:ln>
        </p:spPr>
        <p:txBody>
          <a:bodyPr lIns="38375" tIns="19200" rIns="38375" bIns="19200" anchor="t" anchorCtr="0">
            <a:noAutofit/>
          </a:bodyPr>
          <a:lstStyle/>
          <a:p>
            <a:r>
              <a:rPr lang="en-GB" sz="1600" b="1" dirty="0">
                <a:solidFill>
                  <a:srgbClr val="FFFFFF"/>
                </a:solidFill>
              </a:rPr>
              <a:t>The time-honoured tradition of nursing </a:t>
            </a:r>
            <a:r>
              <a:rPr lang="en-GB" sz="1600" b="1" dirty="0" smtClean="0">
                <a:solidFill>
                  <a:srgbClr val="FFFFFF"/>
                </a:solidFill>
              </a:rPr>
              <a:t/>
            </a:r>
            <a:br>
              <a:rPr lang="en-GB" sz="1600" b="1" dirty="0" smtClean="0">
                <a:solidFill>
                  <a:srgbClr val="FFFFFF"/>
                </a:solidFill>
              </a:rPr>
            </a:br>
            <a:r>
              <a:rPr lang="en-GB" sz="1600" b="1" dirty="0" smtClean="0">
                <a:solidFill>
                  <a:srgbClr val="FFFFFF"/>
                </a:solidFill>
              </a:rPr>
              <a:t>a cup of coffee is </a:t>
            </a:r>
            <a:r>
              <a:rPr lang="en-GB" sz="1600" b="1" dirty="0">
                <a:solidFill>
                  <a:srgbClr val="FFFFFF"/>
                </a:solidFill>
              </a:rPr>
              <a:t>here to stay, even if a simultaneous flick through the papers </a:t>
            </a:r>
            <a:r>
              <a:rPr lang="en-GB" sz="1600" b="1" dirty="0" smtClean="0">
                <a:solidFill>
                  <a:srgbClr val="FFFFFF"/>
                </a:solidFill>
              </a:rPr>
              <a:t/>
            </a:r>
            <a:br>
              <a:rPr lang="en-GB" sz="1600" b="1" dirty="0" smtClean="0">
                <a:solidFill>
                  <a:srgbClr val="FFFFFF"/>
                </a:solidFill>
              </a:rPr>
            </a:br>
            <a:r>
              <a:rPr lang="en-GB" sz="1600" b="1" dirty="0" smtClean="0">
                <a:solidFill>
                  <a:srgbClr val="FFFFFF"/>
                </a:solidFill>
              </a:rPr>
              <a:t>is </a:t>
            </a:r>
            <a:r>
              <a:rPr lang="en-GB" sz="1600" b="1" dirty="0">
                <a:solidFill>
                  <a:srgbClr val="FFFFFF"/>
                </a:solidFill>
              </a:rPr>
              <a:t>fast becoming a thing of the past.</a:t>
            </a:r>
          </a:p>
        </p:txBody>
      </p:sp>
      <p:grpSp>
        <p:nvGrpSpPr>
          <p:cNvPr id="9" name="Group 8"/>
          <p:cNvGrpSpPr/>
          <p:nvPr/>
        </p:nvGrpSpPr>
        <p:grpSpPr>
          <a:xfrm>
            <a:off x="796018" y="4630270"/>
            <a:ext cx="4013049" cy="1457263"/>
            <a:chOff x="808113" y="4688011"/>
            <a:chExt cx="3089275" cy="582727"/>
          </a:xfrm>
        </p:grpSpPr>
        <p:cxnSp>
          <p:nvCxnSpPr>
            <p:cNvPr id="10" name="Straight Connector 9"/>
            <p:cNvCxnSpPr/>
            <p:nvPr/>
          </p:nvCxnSpPr>
          <p:spPr>
            <a:xfrm>
              <a:off x="808113" y="4688011"/>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8113" y="5270738"/>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descr="page-26-iStock-520581072.jpg"/>
          <p:cNvPicPr>
            <a:picLocks noChangeAspect="1"/>
          </p:cNvPicPr>
          <p:nvPr/>
        </p:nvPicPr>
        <p:blipFill rotWithShape="1">
          <a:blip r:embed="rId3">
            <a:extLst>
              <a:ext uri="{28A0092B-C50C-407E-A947-70E740481C1C}">
                <a14:useLocalDpi xmlns:a14="http://schemas.microsoft.com/office/drawing/2010/main" val="0"/>
              </a:ext>
            </a:extLst>
          </a:blip>
          <a:srcRect l="21716" t="31548" r="35506" b="9961"/>
          <a:stretch/>
        </p:blipFill>
        <p:spPr>
          <a:xfrm>
            <a:off x="5994400" y="736600"/>
            <a:ext cx="3763818" cy="3435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5" name="Picture 4" descr="page-27-iStock-615618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p:nvPr/>
        </p:nvSpPr>
        <p:spPr>
          <a:xfrm>
            <a:off x="-1" y="0"/>
            <a:ext cx="12192001" cy="6858000"/>
          </a:xfrm>
          <a:prstGeom prst="rect">
            <a:avLst/>
          </a:prstGeom>
          <a:solidFill>
            <a:srgbClr val="512855">
              <a:alpha val="74000"/>
            </a:srgbClr>
          </a:solidFill>
        </p:spPr>
        <p:txBody>
          <a:bodyPr wrap="square" numCol="3" spcCol="900000" rtlCol="0" anchor="ctr">
            <a:spAutoFit/>
          </a:bodyPr>
          <a:lstStyle/>
          <a:p>
            <a:pPr marR="5081" algn="ctr"/>
            <a:endParaRPr lang="en-US" sz="2400" b="1" spc="5" dirty="0">
              <a:solidFill>
                <a:srgbClr val="FFFFFF"/>
              </a:solidFill>
              <a:latin typeface="Arial"/>
              <a:cs typeface="Arial"/>
            </a:endParaRPr>
          </a:p>
        </p:txBody>
      </p:sp>
      <p:sp>
        <p:nvSpPr>
          <p:cNvPr id="21" name="Shape 478"/>
          <p:cNvSpPr txBox="1">
            <a:spLocks/>
          </p:cNvSpPr>
          <p:nvPr/>
        </p:nvSpPr>
        <p:spPr>
          <a:xfrm>
            <a:off x="5518853" y="734163"/>
            <a:ext cx="4440844" cy="66425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SzPct val="98666"/>
              <a:buFont typeface="Arial"/>
              <a:buNone/>
            </a:pPr>
            <a:r>
              <a:rPr lang="en-GB" sz="1600" dirty="0" smtClean="0">
                <a:solidFill>
                  <a:schemeClr val="bg1"/>
                </a:solidFill>
                <a:latin typeface="+mn-lt"/>
              </a:rPr>
              <a:t>Approx. 2,000 pubs across the UK</a:t>
            </a:r>
          </a:p>
          <a:p>
            <a:pPr marL="0" indent="0">
              <a:spcBef>
                <a:spcPts val="0"/>
              </a:spcBef>
              <a:spcAft>
                <a:spcPts val="600"/>
              </a:spcAft>
              <a:buFont typeface="Arial"/>
              <a:buNone/>
            </a:pPr>
            <a:r>
              <a:rPr lang="en-GB" sz="1600" dirty="0" smtClean="0">
                <a:solidFill>
                  <a:schemeClr val="bg1"/>
                </a:solidFill>
                <a:latin typeface="+mn-lt"/>
              </a:rPr>
              <a:t>A monthly breakdown of:</a:t>
            </a:r>
            <a:endParaRPr lang="en-GB" sz="1600" dirty="0">
              <a:solidFill>
                <a:schemeClr val="bg1"/>
              </a:solidFill>
              <a:latin typeface="+mn-lt"/>
            </a:endParaRPr>
          </a:p>
        </p:txBody>
      </p:sp>
      <p:sp>
        <p:nvSpPr>
          <p:cNvPr id="29" name="object 9"/>
          <p:cNvSpPr txBox="1"/>
          <p:nvPr/>
        </p:nvSpPr>
        <p:spPr>
          <a:xfrm>
            <a:off x="5482196" y="5515097"/>
            <a:ext cx="4567737" cy="765894"/>
          </a:xfrm>
          <a:prstGeom prst="rect">
            <a:avLst/>
          </a:prstGeom>
        </p:spPr>
        <p:txBody>
          <a:bodyPr vert="horz" wrap="square" lIns="0" tIns="74317" rIns="0" bIns="0" rtlCol="0">
            <a:spAutoFit/>
          </a:bodyPr>
          <a:lstStyle/>
          <a:p>
            <a:pPr marL="7701">
              <a:lnSpc>
                <a:spcPct val="110000"/>
              </a:lnSpc>
              <a:spcBef>
                <a:spcPts val="585"/>
              </a:spcBef>
              <a:tabLst>
                <a:tab pos="3083978" algn="l"/>
              </a:tabLst>
            </a:pPr>
            <a:r>
              <a:rPr lang="en-US" dirty="0" err="1">
                <a:solidFill>
                  <a:srgbClr val="FFFFFF"/>
                </a:solidFill>
                <a:latin typeface="+mn-lt"/>
                <a:cs typeface="Times New Roman"/>
              </a:rPr>
              <a:t>WiFi</a:t>
            </a:r>
            <a:r>
              <a:rPr lang="en-US" dirty="0">
                <a:solidFill>
                  <a:srgbClr val="FFFFFF"/>
                </a:solidFill>
                <a:latin typeface="+mn-lt"/>
                <a:cs typeface="Times New Roman"/>
              </a:rPr>
              <a:t> advertising is an ideal way to reach a pub audience who are </a:t>
            </a:r>
            <a:r>
              <a:rPr lang="en-US" dirty="0" err="1">
                <a:solidFill>
                  <a:srgbClr val="FFFFFF"/>
                </a:solidFill>
                <a:latin typeface="+mn-lt"/>
                <a:cs typeface="Times New Roman"/>
              </a:rPr>
              <a:t>socialising</a:t>
            </a:r>
            <a:r>
              <a:rPr lang="en-US" dirty="0">
                <a:solidFill>
                  <a:srgbClr val="FFFFFF"/>
                </a:solidFill>
                <a:latin typeface="+mn-lt"/>
                <a:cs typeface="Times New Roman"/>
              </a:rPr>
              <a:t> and watching sports. There’s even an option for users to watch a specially-tailored video before they gain access to the internet.</a:t>
            </a:r>
          </a:p>
        </p:txBody>
      </p:sp>
      <p:cxnSp>
        <p:nvCxnSpPr>
          <p:cNvPr id="32" name="Straight Connector 31"/>
          <p:cNvCxnSpPr/>
          <p:nvPr/>
        </p:nvCxnSpPr>
        <p:spPr>
          <a:xfrm>
            <a:off x="5512561" y="5388243"/>
            <a:ext cx="446117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Shape 413"/>
          <p:cNvSpPr txBox="1">
            <a:spLocks/>
          </p:cNvSpPr>
          <p:nvPr/>
        </p:nvSpPr>
        <p:spPr>
          <a:xfrm>
            <a:off x="747337" y="581427"/>
            <a:ext cx="4210231" cy="11742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GB" sz="3959" b="1" dirty="0" smtClean="0">
                <a:solidFill>
                  <a:schemeClr val="bg1"/>
                </a:solidFill>
                <a:latin typeface="Arial"/>
                <a:cs typeface="Arial"/>
              </a:rPr>
              <a:t>Enterprise Inns: </a:t>
            </a:r>
            <a:br>
              <a:rPr lang="en-GB" sz="3959" b="1" dirty="0" smtClean="0">
                <a:solidFill>
                  <a:schemeClr val="bg1"/>
                </a:solidFill>
                <a:latin typeface="Arial"/>
                <a:cs typeface="Arial"/>
              </a:rPr>
            </a:br>
            <a:r>
              <a:rPr lang="en-GB" sz="3959" b="1" dirty="0" smtClean="0">
                <a:solidFill>
                  <a:schemeClr val="bg1"/>
                </a:solidFill>
                <a:latin typeface="Arial"/>
                <a:cs typeface="Arial"/>
              </a:rPr>
              <a:t>The stats</a:t>
            </a:r>
            <a:endParaRPr lang="en-GB" sz="3959" b="1" dirty="0">
              <a:solidFill>
                <a:schemeClr val="bg1"/>
              </a:solidFill>
              <a:latin typeface="Arial"/>
              <a:cs typeface="Arial"/>
            </a:endParaRPr>
          </a:p>
        </p:txBody>
      </p:sp>
      <p:grpSp>
        <p:nvGrpSpPr>
          <p:cNvPr id="2" name="Group 1"/>
          <p:cNvGrpSpPr/>
          <p:nvPr/>
        </p:nvGrpSpPr>
        <p:grpSpPr>
          <a:xfrm>
            <a:off x="5507566" y="1584142"/>
            <a:ext cx="3744998" cy="1151347"/>
            <a:chOff x="5507566" y="1584142"/>
            <a:chExt cx="3744998" cy="1151347"/>
          </a:xfrm>
        </p:grpSpPr>
        <p:sp>
          <p:nvSpPr>
            <p:cNvPr id="23" name="Shape 478"/>
            <p:cNvSpPr txBox="1">
              <a:spLocks/>
            </p:cNvSpPr>
            <p:nvPr/>
          </p:nvSpPr>
          <p:spPr>
            <a:xfrm>
              <a:off x="6946409" y="2395237"/>
              <a:ext cx="1433332" cy="3402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400" b="1" dirty="0" smtClean="0">
                  <a:solidFill>
                    <a:schemeClr val="bg1"/>
                  </a:solidFill>
                  <a:latin typeface="+mn-lt"/>
                </a:rPr>
                <a:t>sessions</a:t>
              </a:r>
              <a:endParaRPr lang="en-GB" sz="1400" b="1" dirty="0">
                <a:solidFill>
                  <a:schemeClr val="bg1"/>
                </a:solidFill>
                <a:latin typeface="+mn-lt"/>
              </a:endParaRPr>
            </a:p>
          </p:txBody>
        </p:sp>
        <p:sp>
          <p:nvSpPr>
            <p:cNvPr id="26" name="Shape 478"/>
            <p:cNvSpPr txBox="1">
              <a:spLocks/>
            </p:cNvSpPr>
            <p:nvPr/>
          </p:nvSpPr>
          <p:spPr>
            <a:xfrm>
              <a:off x="6748081" y="1584142"/>
              <a:ext cx="2504483" cy="85425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1.3m</a:t>
              </a:r>
              <a:endParaRPr lang="en-GB" sz="4800" b="1" dirty="0">
                <a:solidFill>
                  <a:srgbClr val="FF0A0A"/>
                </a:solidFill>
                <a:latin typeface="+mn-lt"/>
              </a:endParaRPr>
            </a:p>
          </p:txBody>
        </p:sp>
        <p:pic>
          <p:nvPicPr>
            <p:cNvPr id="30" name="Picture 29" descr="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566" y="1655234"/>
              <a:ext cx="900000" cy="900000"/>
            </a:xfrm>
            <a:prstGeom prst="rect">
              <a:avLst/>
            </a:prstGeom>
          </p:spPr>
        </p:pic>
      </p:grpSp>
      <p:grpSp>
        <p:nvGrpSpPr>
          <p:cNvPr id="3" name="Group 2"/>
          <p:cNvGrpSpPr/>
          <p:nvPr/>
        </p:nvGrpSpPr>
        <p:grpSpPr>
          <a:xfrm>
            <a:off x="5510449" y="2831632"/>
            <a:ext cx="4947537" cy="1615892"/>
            <a:chOff x="5510449" y="2831632"/>
            <a:chExt cx="4947537" cy="1615892"/>
          </a:xfrm>
        </p:grpSpPr>
        <p:sp>
          <p:nvSpPr>
            <p:cNvPr id="24" name="Shape 478"/>
            <p:cNvSpPr txBox="1">
              <a:spLocks/>
            </p:cNvSpPr>
            <p:nvPr/>
          </p:nvSpPr>
          <p:spPr>
            <a:xfrm>
              <a:off x="6825572" y="3721145"/>
              <a:ext cx="2115934" cy="72637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400" b="1" dirty="0" smtClean="0">
                  <a:solidFill>
                    <a:schemeClr val="bg1"/>
                  </a:solidFill>
                  <a:latin typeface="+mn-lt"/>
                </a:rPr>
                <a:t>Average unique users</a:t>
              </a:r>
              <a:endParaRPr lang="en-GB" sz="1400" b="1" dirty="0">
                <a:solidFill>
                  <a:schemeClr val="bg1"/>
                </a:solidFill>
                <a:latin typeface="+mn-lt"/>
              </a:endParaRPr>
            </a:p>
          </p:txBody>
        </p:sp>
        <p:sp>
          <p:nvSpPr>
            <p:cNvPr id="27" name="Shape 478"/>
            <p:cNvSpPr txBox="1">
              <a:spLocks/>
            </p:cNvSpPr>
            <p:nvPr/>
          </p:nvSpPr>
          <p:spPr>
            <a:xfrm>
              <a:off x="6750318" y="2831632"/>
              <a:ext cx="3707668" cy="85809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150,000</a:t>
              </a:r>
              <a:endParaRPr lang="en-GB" sz="4800" b="1" dirty="0">
                <a:solidFill>
                  <a:srgbClr val="FF0A0A"/>
                </a:solidFill>
                <a:latin typeface="+mn-lt"/>
              </a:endParaRPr>
            </a:p>
          </p:txBody>
        </p:sp>
        <p:pic>
          <p:nvPicPr>
            <p:cNvPr id="31" name="Picture 30" descr="per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449" y="2983823"/>
              <a:ext cx="900000" cy="900000"/>
            </a:xfrm>
            <a:prstGeom prst="rect">
              <a:avLst/>
            </a:prstGeom>
          </p:spPr>
        </p:pic>
      </p:grpSp>
      <p:grpSp>
        <p:nvGrpSpPr>
          <p:cNvPr id="4" name="Group 3"/>
          <p:cNvGrpSpPr/>
          <p:nvPr/>
        </p:nvGrpSpPr>
        <p:grpSpPr>
          <a:xfrm>
            <a:off x="5456767" y="4078037"/>
            <a:ext cx="3771899" cy="1338655"/>
            <a:chOff x="5456767" y="4078037"/>
            <a:chExt cx="3771899" cy="1338655"/>
          </a:xfrm>
        </p:grpSpPr>
        <p:sp>
          <p:nvSpPr>
            <p:cNvPr id="25" name="Shape 478"/>
            <p:cNvSpPr txBox="1">
              <a:spLocks/>
            </p:cNvSpPr>
            <p:nvPr/>
          </p:nvSpPr>
          <p:spPr>
            <a:xfrm>
              <a:off x="6818595" y="4900024"/>
              <a:ext cx="2410071" cy="51666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400" b="1" dirty="0" smtClean="0">
                  <a:solidFill>
                    <a:schemeClr val="bg1"/>
                  </a:solidFill>
                  <a:latin typeface="+mn-lt"/>
                </a:rPr>
                <a:t>Average impressions</a:t>
              </a:r>
              <a:endParaRPr lang="en-GB" sz="1400" b="1" dirty="0">
                <a:solidFill>
                  <a:schemeClr val="bg1"/>
                </a:solidFill>
                <a:latin typeface="+mn-lt"/>
              </a:endParaRPr>
            </a:p>
          </p:txBody>
        </p:sp>
        <p:sp>
          <p:nvSpPr>
            <p:cNvPr id="28" name="Shape 478"/>
            <p:cNvSpPr txBox="1">
              <a:spLocks/>
            </p:cNvSpPr>
            <p:nvPr/>
          </p:nvSpPr>
          <p:spPr>
            <a:xfrm>
              <a:off x="6763232" y="4078037"/>
              <a:ext cx="1925171" cy="88343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3m</a:t>
              </a:r>
              <a:endParaRPr lang="en-GB" sz="6000" b="1" dirty="0">
                <a:solidFill>
                  <a:srgbClr val="FF0A0A"/>
                </a:solidFill>
                <a:latin typeface="+mn-lt"/>
              </a:endParaRPr>
            </a:p>
          </p:txBody>
        </p:sp>
        <p:pic>
          <p:nvPicPr>
            <p:cNvPr id="34" name="Picture 33" descr="ey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767" y="4212169"/>
              <a:ext cx="1060000" cy="900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6" name="Shape 486"/>
          <p:cNvPicPr preferRelativeResize="0"/>
          <p:nvPr/>
        </p:nvPicPr>
        <p:blipFill>
          <a:blip r:embed="rId3">
            <a:extLst>
              <a:ext uri="{28A0092B-C50C-407E-A947-70E740481C1C}">
                <a14:useLocalDpi xmlns:a14="http://schemas.microsoft.com/office/drawing/2010/main" val="0"/>
              </a:ext>
            </a:extLst>
          </a:blip>
          <a:stretch>
            <a:fillRect/>
          </a:stretch>
        </p:blipFill>
        <p:spPr>
          <a:xfrm>
            <a:off x="4534243" y="462199"/>
            <a:ext cx="5972890" cy="5895117"/>
          </a:xfrm>
          <a:prstGeom prst="rect">
            <a:avLst/>
          </a:prstGeom>
          <a:noFill/>
          <a:ln>
            <a:noFill/>
          </a:ln>
          <a:effectLst>
            <a:outerShdw blurRad="139700" dist="279400" dir="2700000" algn="tl" rotWithShape="0">
              <a:prstClr val="black">
                <a:alpha val="34000"/>
              </a:prstClr>
            </a:outerShdw>
          </a:effectLst>
        </p:spPr>
      </p:pic>
      <p:sp>
        <p:nvSpPr>
          <p:cNvPr id="6"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Enterprise Inns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7" name="object 4"/>
          <p:cNvSpPr txBox="1">
            <a:spLocks/>
          </p:cNvSpPr>
          <p:nvPr/>
        </p:nvSpPr>
        <p:spPr>
          <a:xfrm>
            <a:off x="589584" y="785695"/>
            <a:ext cx="310865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welcome</a:t>
            </a:r>
            <a:r>
              <a:rPr lang="en-US" sz="2400" b="1" spc="-52" dirty="0" smtClean="0">
                <a:solidFill>
                  <a:schemeClr val="bg1"/>
                </a:solidFill>
              </a:rPr>
              <a:t> </a:t>
            </a:r>
            <a:r>
              <a:rPr lang="en-US" sz="2400" b="1" spc="6" dirty="0" smtClean="0">
                <a:solidFill>
                  <a:schemeClr val="bg1"/>
                </a:solidFill>
              </a:rPr>
              <a:t>page</a:t>
            </a:r>
            <a:endParaRPr lang="en-US" sz="2400" b="1" spc="6" dirty="0">
              <a:solidFill>
                <a:schemeClr val="bg1"/>
              </a:solidFill>
            </a:endParaRPr>
          </a:p>
        </p:txBody>
      </p:sp>
      <p:cxnSp>
        <p:nvCxnSpPr>
          <p:cNvPr id="8" name="Straight Connector 7"/>
          <p:cNvCxnSpPr/>
          <p:nvPr/>
        </p:nvCxnSpPr>
        <p:spPr>
          <a:xfrm>
            <a:off x="593725" y="601091"/>
            <a:ext cx="24009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11"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Enterprise Inns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cxnSp>
        <p:nvCxnSpPr>
          <p:cNvPr id="12" name="Straight Connector 11"/>
          <p:cNvCxnSpPr/>
          <p:nvPr/>
        </p:nvCxnSpPr>
        <p:spPr>
          <a:xfrm>
            <a:off x="593725" y="601091"/>
            <a:ext cx="24009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ject 4"/>
          <p:cNvSpPr txBox="1">
            <a:spLocks/>
          </p:cNvSpPr>
          <p:nvPr/>
        </p:nvSpPr>
        <p:spPr>
          <a:xfrm>
            <a:off x="589584" y="785695"/>
            <a:ext cx="3383702"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pic>
        <p:nvPicPr>
          <p:cNvPr id="21" name="Shape 495"/>
          <p:cNvPicPr preferRelativeResize="0"/>
          <p:nvPr/>
        </p:nvPicPr>
        <p:blipFill rotWithShape="1">
          <a:blip r:embed="rId3">
            <a:extLst>
              <a:ext uri="{28A0092B-C50C-407E-A947-70E740481C1C}">
                <a14:useLocalDpi xmlns:a14="http://schemas.microsoft.com/office/drawing/2010/main" val="0"/>
              </a:ext>
            </a:extLst>
          </a:blip>
          <a:srcRect b="22634"/>
          <a:stretch/>
        </p:blipFill>
        <p:spPr>
          <a:xfrm>
            <a:off x="4021975" y="513205"/>
            <a:ext cx="6232166" cy="5844350"/>
          </a:xfrm>
          <a:prstGeom prst="rect">
            <a:avLst/>
          </a:prstGeom>
          <a:noFill/>
          <a:ln>
            <a:noFill/>
          </a:ln>
          <a:effectLst>
            <a:outerShdw blurRad="139700" dist="279400" dir="2700000" algn="tl" rotWithShape="0">
              <a:prstClr val="black">
                <a:alpha val="34000"/>
              </a:prstClr>
            </a:outerShdw>
          </a:effectLst>
        </p:spPr>
      </p:pic>
      <p:grpSp>
        <p:nvGrpSpPr>
          <p:cNvPr id="4" name="Group 3"/>
          <p:cNvGrpSpPr/>
          <p:nvPr/>
        </p:nvGrpSpPr>
        <p:grpSpPr>
          <a:xfrm>
            <a:off x="4449767" y="446888"/>
            <a:ext cx="7642893" cy="802658"/>
            <a:chOff x="4449767" y="446888"/>
            <a:chExt cx="7642893" cy="802658"/>
          </a:xfrm>
        </p:grpSpPr>
        <p:sp>
          <p:nvSpPr>
            <p:cNvPr id="23" name="Rounded Rectangle 22"/>
            <p:cNvSpPr/>
            <p:nvPr/>
          </p:nvSpPr>
          <p:spPr>
            <a:xfrm>
              <a:off x="4449767" y="446888"/>
              <a:ext cx="5898448" cy="802658"/>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999700" y="563922"/>
              <a:ext cx="2092960" cy="451915"/>
              <a:chOff x="9999700" y="563922"/>
              <a:chExt cx="2092960" cy="451915"/>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700" y="563922"/>
                <a:ext cx="2092960" cy="451915"/>
              </a:xfrm>
              <a:prstGeom prst="rect">
                <a:avLst/>
              </a:prstGeom>
              <a:effectLst>
                <a:outerShdw blurRad="50800" dist="63500" dir="2700000" sx="101000" sy="101000" algn="tl" rotWithShape="0">
                  <a:prstClr val="black">
                    <a:alpha val="23000"/>
                  </a:prstClr>
                </a:outerShdw>
              </a:effectLst>
            </p:spPr>
          </p:pic>
          <p:sp>
            <p:nvSpPr>
              <p:cNvPr id="20" name="object 4"/>
              <p:cNvSpPr txBox="1">
                <a:spLocks/>
              </p:cNvSpPr>
              <p:nvPr/>
            </p:nvSpPr>
            <p:spPr>
              <a:xfrm>
                <a:off x="10304500" y="633857"/>
                <a:ext cx="1788160" cy="1212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grpSp>
      <p:grpSp>
        <p:nvGrpSpPr>
          <p:cNvPr id="5" name="Group 4"/>
          <p:cNvGrpSpPr/>
          <p:nvPr/>
        </p:nvGrpSpPr>
        <p:grpSpPr>
          <a:xfrm>
            <a:off x="7528316" y="1893468"/>
            <a:ext cx="4562084" cy="2036856"/>
            <a:chOff x="7528316" y="1893468"/>
            <a:chExt cx="4562084" cy="2036856"/>
          </a:xfrm>
        </p:grpSpPr>
        <p:sp>
          <p:nvSpPr>
            <p:cNvPr id="22" name="Rounded Rectangle 21"/>
            <p:cNvSpPr/>
            <p:nvPr/>
          </p:nvSpPr>
          <p:spPr>
            <a:xfrm>
              <a:off x="7528316" y="1893468"/>
              <a:ext cx="2596371" cy="2036856"/>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936" y="2568491"/>
              <a:ext cx="2260464" cy="451915"/>
            </a:xfrm>
            <a:prstGeom prst="rect">
              <a:avLst/>
            </a:prstGeom>
            <a:effectLst>
              <a:outerShdw blurRad="50800" dist="63500" dir="2700000" sx="101000" sy="101000" algn="tl" rotWithShape="0">
                <a:prstClr val="black">
                  <a:alpha val="23000"/>
                </a:prstClr>
              </a:outerShdw>
            </a:effectLst>
          </p:spPr>
        </p:pic>
        <p:sp>
          <p:nvSpPr>
            <p:cNvPr id="17" name="object 4"/>
            <p:cNvSpPr txBox="1">
              <a:spLocks/>
            </p:cNvSpPr>
            <p:nvPr/>
          </p:nvSpPr>
          <p:spPr>
            <a:xfrm>
              <a:off x="10134736" y="2666497"/>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32" name="Shape 132"/>
          <p:cNvSpPr/>
          <p:nvPr/>
        </p:nvSpPr>
        <p:spPr>
          <a:xfrm>
            <a:off x="8200062" y="3808986"/>
            <a:ext cx="1976839" cy="1169551"/>
          </a:xfrm>
          <a:prstGeom prst="rect">
            <a:avLst/>
          </a:prstGeom>
          <a:noFill/>
          <a:ln>
            <a:noFill/>
          </a:ln>
        </p:spPr>
        <p:txBody>
          <a:bodyPr lIns="91425" tIns="45700" rIns="91425" bIns="45700" anchor="t" anchorCtr="0">
            <a:noAutofit/>
          </a:bodyPr>
          <a:lstStyle/>
          <a:p>
            <a:pPr algn="ctr"/>
            <a:endParaRPr>
              <a:latin typeface="+mn-lt"/>
            </a:endParaRPr>
          </a:p>
        </p:txBody>
      </p:sp>
      <p:sp>
        <p:nvSpPr>
          <p:cNvPr id="133" name="Shape 133"/>
          <p:cNvSpPr/>
          <p:nvPr/>
        </p:nvSpPr>
        <p:spPr>
          <a:xfrm>
            <a:off x="5242847" y="3796946"/>
            <a:ext cx="2025000" cy="1827300"/>
          </a:xfrm>
          <a:prstGeom prst="rect">
            <a:avLst/>
          </a:prstGeom>
          <a:noFill/>
          <a:ln>
            <a:noFill/>
          </a:ln>
        </p:spPr>
        <p:txBody>
          <a:bodyPr lIns="91425" tIns="45700" rIns="91425" bIns="45700" anchor="t" anchorCtr="0">
            <a:noAutofit/>
          </a:bodyPr>
          <a:lstStyle/>
          <a:p>
            <a:pPr algn="ctr"/>
            <a:endParaRPr>
              <a:latin typeface="+mn-lt"/>
            </a:endParaRPr>
          </a:p>
        </p:txBody>
      </p:sp>
      <p:grpSp>
        <p:nvGrpSpPr>
          <p:cNvPr id="4" name="Group 3"/>
          <p:cNvGrpSpPr/>
          <p:nvPr/>
        </p:nvGrpSpPr>
        <p:grpSpPr>
          <a:xfrm>
            <a:off x="533003" y="2489552"/>
            <a:ext cx="2671147" cy="2066210"/>
            <a:chOff x="533003" y="2489552"/>
            <a:chExt cx="2671147" cy="2066210"/>
          </a:xfrm>
        </p:grpSpPr>
        <p:sp>
          <p:nvSpPr>
            <p:cNvPr id="122" name="Shape 122"/>
            <p:cNvSpPr txBox="1"/>
            <p:nvPr/>
          </p:nvSpPr>
          <p:spPr>
            <a:xfrm>
              <a:off x="533003" y="3973363"/>
              <a:ext cx="2671147" cy="582399"/>
            </a:xfrm>
            <a:prstGeom prst="rect">
              <a:avLst/>
            </a:prstGeom>
            <a:noFill/>
            <a:ln>
              <a:noFill/>
            </a:ln>
          </p:spPr>
          <p:txBody>
            <a:bodyPr lIns="0" tIns="0" rIns="0" bIns="0" anchor="t" anchorCtr="0">
              <a:noAutofit/>
            </a:bodyPr>
            <a:lstStyle/>
            <a:p>
              <a:pPr algn="ctr">
                <a:buSzPct val="25000"/>
              </a:pPr>
              <a:r>
                <a:rPr lang="en-GB" sz="3200" dirty="0" smtClean="0">
                  <a:solidFill>
                    <a:schemeClr val="bg1"/>
                  </a:solidFill>
                  <a:latin typeface="+mn-lt"/>
                </a:rPr>
                <a:t>Our </a:t>
              </a:r>
              <a:r>
                <a:rPr lang="en-GB" sz="3200" dirty="0">
                  <a:solidFill>
                    <a:schemeClr val="bg1"/>
                  </a:solidFill>
                  <a:latin typeface="+mn-lt"/>
                </a:rPr>
                <a:t>numbers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18" y="2489552"/>
              <a:ext cx="2367520" cy="1378188"/>
            </a:xfrm>
            <a:prstGeom prst="rect">
              <a:avLst/>
            </a:prstGeom>
          </p:spPr>
        </p:pic>
      </p:grpSp>
      <p:grpSp>
        <p:nvGrpSpPr>
          <p:cNvPr id="2" name="Group 1"/>
          <p:cNvGrpSpPr/>
          <p:nvPr/>
        </p:nvGrpSpPr>
        <p:grpSpPr>
          <a:xfrm>
            <a:off x="4816200" y="956734"/>
            <a:ext cx="2383930" cy="2434967"/>
            <a:chOff x="6336774" y="956734"/>
            <a:chExt cx="2383930" cy="2434967"/>
          </a:xfrm>
        </p:grpSpPr>
        <p:sp>
          <p:nvSpPr>
            <p:cNvPr id="143" name="Shape 143"/>
            <p:cNvSpPr/>
            <p:nvPr/>
          </p:nvSpPr>
          <p:spPr>
            <a:xfrm>
              <a:off x="6336774" y="2006706"/>
              <a:ext cx="2383930" cy="1384995"/>
            </a:xfrm>
            <a:prstGeom prst="rect">
              <a:avLst/>
            </a:prstGeom>
            <a:noFill/>
            <a:ln>
              <a:noFill/>
            </a:ln>
          </p:spPr>
          <p:txBody>
            <a:bodyPr lIns="91425" tIns="45700" rIns="91425" bIns="45700" anchor="t" anchorCtr="0">
              <a:noAutofit/>
            </a:bodyPr>
            <a:lstStyle/>
            <a:p>
              <a:pPr algn="ctr">
                <a:buSzPct val="25000"/>
              </a:pPr>
              <a:r>
                <a:rPr lang="en-GB" sz="4800" b="1" dirty="0">
                  <a:solidFill>
                    <a:srgbClr val="591152"/>
                  </a:solidFill>
                  <a:latin typeface="+mn-lt"/>
                  <a:ea typeface="Calibri"/>
                  <a:cs typeface="Calibri"/>
                  <a:sym typeface="Calibri"/>
                </a:rPr>
                <a:t>£850m</a:t>
              </a:r>
            </a:p>
            <a:p>
              <a:pPr algn="ctr"/>
              <a:r>
                <a:rPr lang="en-GB" dirty="0" err="1">
                  <a:solidFill>
                    <a:srgbClr val="FFFFFF"/>
                  </a:solidFill>
                  <a:latin typeface="+mn-lt"/>
                  <a:ea typeface="Calibri"/>
                  <a:cs typeface="Calibri"/>
                  <a:sym typeface="Calibri"/>
                </a:rPr>
                <a:t>WiFi</a:t>
              </a:r>
              <a:r>
                <a:rPr lang="en-GB" dirty="0">
                  <a:solidFill>
                    <a:srgbClr val="FFFFFF"/>
                  </a:solidFill>
                  <a:latin typeface="+mn-lt"/>
                  <a:ea typeface="Calibri"/>
                  <a:cs typeface="Calibri"/>
                  <a:sym typeface="Calibri"/>
                </a:rPr>
                <a:t> </a:t>
              </a:r>
              <a:r>
                <a:rPr lang="en-GB" b="1" dirty="0">
                  <a:solidFill>
                    <a:srgbClr val="FFFFFF"/>
                  </a:solidFill>
                  <a:latin typeface="+mn-lt"/>
                  <a:ea typeface="Calibri"/>
                  <a:cs typeface="Calibri"/>
                  <a:sym typeface="Calibri"/>
                </a:rPr>
                <a:t>annual </a:t>
              </a:r>
              <a:r>
                <a:rPr lang="en-GB" b="1" dirty="0" smtClean="0">
                  <a:solidFill>
                    <a:srgbClr val="FFFFFF"/>
                  </a:solidFill>
                  <a:latin typeface="+mn-lt"/>
                  <a:ea typeface="Calibri"/>
                  <a:cs typeface="Calibri"/>
                  <a:sym typeface="Calibri"/>
                </a:rPr>
                <a:t/>
              </a:r>
              <a:br>
                <a:rPr lang="en-GB" b="1" dirty="0" smtClean="0">
                  <a:solidFill>
                    <a:srgbClr val="FFFFFF"/>
                  </a:solidFill>
                  <a:latin typeface="+mn-lt"/>
                  <a:ea typeface="Calibri"/>
                  <a:cs typeface="Calibri"/>
                  <a:sym typeface="Calibri"/>
                </a:rPr>
              </a:br>
              <a:r>
                <a:rPr lang="en-GB" b="1" dirty="0" smtClean="0">
                  <a:solidFill>
                    <a:srgbClr val="FFFFFF"/>
                  </a:solidFill>
                  <a:latin typeface="+mn-lt"/>
                  <a:ea typeface="Calibri"/>
                  <a:cs typeface="Calibri"/>
                  <a:sym typeface="Calibri"/>
                </a:rPr>
                <a:t>turnover</a:t>
              </a:r>
              <a:endParaRPr lang="en-GB" b="1" dirty="0">
                <a:solidFill>
                  <a:srgbClr val="FFFFFF"/>
                </a:solidFill>
                <a:latin typeface="+mn-lt"/>
                <a:ea typeface="Calibri"/>
                <a:cs typeface="Calibri"/>
                <a:sym typeface="Calibri"/>
              </a:endParaRPr>
            </a:p>
            <a:p>
              <a:pPr algn="ctr"/>
              <a:endParaRPr dirty="0">
                <a:solidFill>
                  <a:srgbClr val="FFFFFF"/>
                </a:solidFill>
                <a:latin typeface="+mn-lt"/>
                <a:ea typeface="Calibri"/>
                <a:cs typeface="Calibri"/>
                <a:sym typeface="Calibri"/>
              </a:endParaRPr>
            </a:p>
            <a:p>
              <a:pPr algn="ctr"/>
              <a:endParaRPr b="1" dirty="0">
                <a:solidFill>
                  <a:srgbClr val="FFFFFF"/>
                </a:solidFill>
                <a:latin typeface="+mn-lt"/>
                <a:ea typeface="Calibri"/>
                <a:cs typeface="Calibri"/>
                <a:sym typeface="Calibri"/>
              </a:endParaRPr>
            </a:p>
          </p:txBody>
        </p:sp>
        <p:pic>
          <p:nvPicPr>
            <p:cNvPr id="6" name="Picture 5" descr="pou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233" y="956734"/>
              <a:ext cx="1080000" cy="1080000"/>
            </a:xfrm>
            <a:prstGeom prst="rect">
              <a:avLst/>
            </a:prstGeom>
          </p:spPr>
        </p:pic>
      </p:grpSp>
      <p:grpSp>
        <p:nvGrpSpPr>
          <p:cNvPr id="3" name="Group 2"/>
          <p:cNvGrpSpPr/>
          <p:nvPr/>
        </p:nvGrpSpPr>
        <p:grpSpPr>
          <a:xfrm>
            <a:off x="7738059" y="948267"/>
            <a:ext cx="2475656" cy="2012545"/>
            <a:chOff x="9258633" y="948267"/>
            <a:chExt cx="2475656" cy="2012545"/>
          </a:xfrm>
        </p:grpSpPr>
        <p:sp>
          <p:nvSpPr>
            <p:cNvPr id="135" name="Shape 135"/>
            <p:cNvSpPr/>
            <p:nvPr/>
          </p:nvSpPr>
          <p:spPr>
            <a:xfrm>
              <a:off x="9258633" y="2006706"/>
              <a:ext cx="2475656" cy="954106"/>
            </a:xfrm>
            <a:prstGeom prst="rect">
              <a:avLst/>
            </a:prstGeom>
            <a:noFill/>
            <a:ln>
              <a:noFill/>
            </a:ln>
          </p:spPr>
          <p:txBody>
            <a:bodyPr lIns="91425" tIns="45700" rIns="91425" bIns="45700" anchor="t" anchorCtr="0">
              <a:noAutofit/>
            </a:bodyPr>
            <a:lstStyle/>
            <a:p>
              <a:pPr algn="ctr">
                <a:buSzPct val="25000"/>
              </a:pPr>
              <a:r>
                <a:rPr lang="en-GB" sz="4800" b="1" dirty="0" smtClean="0">
                  <a:solidFill>
                    <a:srgbClr val="591152"/>
                  </a:solidFill>
                  <a:latin typeface="+mn-lt"/>
                  <a:ea typeface="Calibri"/>
                  <a:cs typeface="Calibri"/>
                  <a:sym typeface="Calibri"/>
                </a:rPr>
                <a:t>30,000</a:t>
              </a:r>
              <a:r>
                <a:rPr lang="en-GB" sz="4800" b="1" dirty="0">
                  <a:solidFill>
                    <a:srgbClr val="591152"/>
                  </a:solidFill>
                  <a:latin typeface="+mn-lt"/>
                  <a:ea typeface="Calibri"/>
                  <a:cs typeface="Calibri"/>
                  <a:sym typeface="Calibri"/>
                </a:rPr>
                <a:t>+</a:t>
              </a:r>
            </a:p>
            <a:p>
              <a:pPr algn="ctr">
                <a:buSzPct val="25000"/>
              </a:pPr>
              <a:r>
                <a:rPr lang="en-GB" b="1" dirty="0">
                  <a:solidFill>
                    <a:srgbClr val="FFFFFF"/>
                  </a:solidFill>
                  <a:latin typeface="+mn-lt"/>
                  <a:ea typeface="Calibri"/>
                  <a:cs typeface="Calibri"/>
                  <a:sym typeface="Calibri"/>
                </a:rPr>
                <a:t>APs</a:t>
              </a:r>
              <a:r>
                <a:rPr lang="en-GB" dirty="0">
                  <a:solidFill>
                    <a:srgbClr val="FFFFFF"/>
                  </a:solidFill>
                  <a:latin typeface="+mn-lt"/>
                  <a:ea typeface="Calibri"/>
                  <a:cs typeface="Calibri"/>
                  <a:sym typeface="Calibri"/>
                </a:rPr>
                <a:t> deployed</a:t>
              </a:r>
            </a:p>
          </p:txBody>
        </p:sp>
        <p:pic>
          <p:nvPicPr>
            <p:cNvPr id="8" name="Picture 7" descr="wif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500" y="948267"/>
              <a:ext cx="1080000" cy="1080000"/>
            </a:xfrm>
            <a:prstGeom prst="rect">
              <a:avLst/>
            </a:prstGeom>
          </p:spPr>
        </p:pic>
      </p:grpSp>
      <p:grpSp>
        <p:nvGrpSpPr>
          <p:cNvPr id="5" name="Group 4"/>
          <p:cNvGrpSpPr/>
          <p:nvPr/>
        </p:nvGrpSpPr>
        <p:grpSpPr>
          <a:xfrm>
            <a:off x="3362498" y="3577168"/>
            <a:ext cx="2388882" cy="2456399"/>
            <a:chOff x="3362498" y="3577168"/>
            <a:chExt cx="2388882" cy="2456399"/>
          </a:xfrm>
        </p:grpSpPr>
        <p:sp>
          <p:nvSpPr>
            <p:cNvPr id="131" name="Shape 131"/>
            <p:cNvSpPr/>
            <p:nvPr/>
          </p:nvSpPr>
          <p:spPr>
            <a:xfrm>
              <a:off x="3362498" y="4648572"/>
              <a:ext cx="2388882" cy="1384995"/>
            </a:xfrm>
            <a:prstGeom prst="rect">
              <a:avLst/>
            </a:prstGeom>
            <a:noFill/>
            <a:ln>
              <a:noFill/>
            </a:ln>
          </p:spPr>
          <p:txBody>
            <a:bodyPr lIns="91425" tIns="45700" rIns="91425" bIns="45700" anchor="t" anchorCtr="0">
              <a:noAutofit/>
            </a:bodyPr>
            <a:lstStyle/>
            <a:p>
              <a:pPr algn="ctr"/>
              <a:r>
                <a:rPr lang="en-GB" sz="4800" b="1" dirty="0" smtClean="0">
                  <a:solidFill>
                    <a:srgbClr val="591152"/>
                  </a:solidFill>
                  <a:latin typeface="+mn-lt"/>
                  <a:ea typeface="Calibri"/>
                  <a:cs typeface="Calibri"/>
                  <a:sym typeface="Calibri"/>
                </a:rPr>
                <a:t>20m+</a:t>
              </a:r>
              <a:endParaRPr lang="en-GB" sz="4800" b="1" dirty="0">
                <a:solidFill>
                  <a:srgbClr val="591152"/>
                </a:solidFill>
                <a:latin typeface="+mn-lt"/>
                <a:ea typeface="Calibri"/>
                <a:cs typeface="Calibri"/>
                <a:sym typeface="Calibri"/>
              </a:endParaRPr>
            </a:p>
            <a:p>
              <a:pPr algn="ctr"/>
              <a:r>
                <a:rPr lang="en-GB" b="1" dirty="0">
                  <a:solidFill>
                    <a:srgbClr val="FFFFFF"/>
                  </a:solidFill>
                  <a:latin typeface="+mn-lt"/>
                  <a:ea typeface="Calibri"/>
                  <a:cs typeface="Calibri"/>
                  <a:sym typeface="Calibri"/>
                </a:rPr>
                <a:t>Sessions</a:t>
              </a:r>
              <a:r>
                <a:rPr lang="en-GB" dirty="0">
                  <a:solidFill>
                    <a:srgbClr val="FFFFFF"/>
                  </a:solidFill>
                  <a:latin typeface="+mn-lt"/>
                  <a:ea typeface="Calibri"/>
                  <a:cs typeface="Calibri"/>
                  <a:sym typeface="Calibri"/>
                </a:rPr>
                <a:t> </a:t>
              </a:r>
              <a:r>
                <a:rPr lang="en-GB" dirty="0" smtClean="0">
                  <a:solidFill>
                    <a:srgbClr val="FFFFFF"/>
                  </a:solidFill>
                  <a:latin typeface="+mn-lt"/>
                  <a:ea typeface="Calibri"/>
                  <a:cs typeface="Calibri"/>
                  <a:sym typeface="Calibri"/>
                </a:rPr>
                <a:t/>
              </a:r>
              <a:br>
                <a:rPr lang="en-GB" dirty="0" smtClean="0">
                  <a:solidFill>
                    <a:srgbClr val="FFFFFF"/>
                  </a:solidFill>
                  <a:latin typeface="+mn-lt"/>
                  <a:ea typeface="Calibri"/>
                  <a:cs typeface="Calibri"/>
                  <a:sym typeface="Calibri"/>
                </a:rPr>
              </a:br>
              <a:r>
                <a:rPr lang="en-GB" dirty="0" smtClean="0">
                  <a:solidFill>
                    <a:srgbClr val="FFFFFF"/>
                  </a:solidFill>
                  <a:latin typeface="+mn-lt"/>
                  <a:ea typeface="Calibri"/>
                  <a:cs typeface="Calibri"/>
                  <a:sym typeface="Calibri"/>
                </a:rPr>
                <a:t>per </a:t>
              </a:r>
              <a:r>
                <a:rPr lang="en-GB" dirty="0">
                  <a:solidFill>
                    <a:srgbClr val="FFFFFF"/>
                  </a:solidFill>
                  <a:latin typeface="+mn-lt"/>
                  <a:ea typeface="Calibri"/>
                  <a:cs typeface="Calibri"/>
                  <a:sym typeface="Calibri"/>
                </a:rPr>
                <a:t>month</a:t>
              </a:r>
            </a:p>
          </p:txBody>
        </p:sp>
        <p:pic>
          <p:nvPicPr>
            <p:cNvPr id="9" name="Picture 8" descr="arr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8966" y="3577168"/>
              <a:ext cx="1080000" cy="1080000"/>
            </a:xfrm>
            <a:prstGeom prst="rect">
              <a:avLst/>
            </a:prstGeom>
          </p:spPr>
        </p:pic>
      </p:grpSp>
      <p:grpSp>
        <p:nvGrpSpPr>
          <p:cNvPr id="7" name="Group 6"/>
          <p:cNvGrpSpPr/>
          <p:nvPr/>
        </p:nvGrpSpPr>
        <p:grpSpPr>
          <a:xfrm>
            <a:off x="6488526" y="3661837"/>
            <a:ext cx="2216439" cy="2156286"/>
            <a:chOff x="6488526" y="3661837"/>
            <a:chExt cx="2216439" cy="2156286"/>
          </a:xfrm>
        </p:grpSpPr>
        <p:sp>
          <p:nvSpPr>
            <p:cNvPr id="129" name="Shape 129"/>
            <p:cNvSpPr/>
            <p:nvPr/>
          </p:nvSpPr>
          <p:spPr>
            <a:xfrm>
              <a:off x="6728126" y="3796961"/>
              <a:ext cx="1976839" cy="1384995"/>
            </a:xfrm>
            <a:prstGeom prst="rect">
              <a:avLst/>
            </a:prstGeom>
            <a:noFill/>
            <a:ln>
              <a:noFill/>
            </a:ln>
          </p:spPr>
          <p:txBody>
            <a:bodyPr lIns="91425" tIns="45700" rIns="91425" bIns="45700" anchor="t" anchorCtr="0">
              <a:noAutofit/>
            </a:bodyPr>
            <a:lstStyle/>
            <a:p>
              <a:pPr algn="ctr"/>
              <a:endParaRPr>
                <a:latin typeface="+mn-lt"/>
              </a:endParaRPr>
            </a:p>
          </p:txBody>
        </p:sp>
        <p:sp>
          <p:nvSpPr>
            <p:cNvPr id="139" name="Shape 139"/>
            <p:cNvSpPr/>
            <p:nvPr/>
          </p:nvSpPr>
          <p:spPr>
            <a:xfrm>
              <a:off x="6488526" y="4648572"/>
              <a:ext cx="2025022" cy="1169551"/>
            </a:xfrm>
            <a:prstGeom prst="rect">
              <a:avLst/>
            </a:prstGeom>
            <a:noFill/>
            <a:ln>
              <a:noFill/>
            </a:ln>
          </p:spPr>
          <p:txBody>
            <a:bodyPr lIns="91425" tIns="45700" rIns="91425" bIns="45700" anchor="t" anchorCtr="0">
              <a:noAutofit/>
            </a:bodyPr>
            <a:lstStyle/>
            <a:p>
              <a:pPr algn="ctr"/>
              <a:r>
                <a:rPr lang="en-GB" sz="4800" b="1" dirty="0" smtClean="0">
                  <a:solidFill>
                    <a:srgbClr val="591152"/>
                  </a:solidFill>
                  <a:latin typeface="+mn-lt"/>
                </a:rPr>
                <a:t>4m</a:t>
              </a:r>
            </a:p>
            <a:p>
              <a:pPr algn="ctr"/>
              <a:r>
                <a:rPr lang="en-GB" b="1" dirty="0" smtClean="0">
                  <a:solidFill>
                    <a:schemeClr val="bg1"/>
                  </a:solidFill>
                  <a:latin typeface="+mn-lt"/>
                </a:rPr>
                <a:t>Unique users </a:t>
              </a:r>
              <a:br>
                <a:rPr lang="en-GB" b="1" dirty="0" smtClean="0">
                  <a:solidFill>
                    <a:schemeClr val="bg1"/>
                  </a:solidFill>
                  <a:latin typeface="+mn-lt"/>
                </a:rPr>
              </a:br>
              <a:r>
                <a:rPr lang="en-GB" dirty="0" smtClean="0">
                  <a:solidFill>
                    <a:schemeClr val="bg1"/>
                  </a:solidFill>
                  <a:latin typeface="+mn-lt"/>
                </a:rPr>
                <a:t>per month</a:t>
              </a:r>
            </a:p>
            <a:p>
              <a:pPr algn="ctr"/>
              <a:endParaRPr dirty="0">
                <a:latin typeface="+mn-lt"/>
              </a:endParaRPr>
            </a:p>
          </p:txBody>
        </p:sp>
        <p:pic>
          <p:nvPicPr>
            <p:cNvPr id="10" name="Picture 9" descr="pers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7701" y="3661837"/>
              <a:ext cx="1080000" cy="1080000"/>
            </a:xfrm>
            <a:prstGeom prst="rect">
              <a:avLst/>
            </a:prstGeom>
          </p:spPr>
        </p:pic>
      </p:grpSp>
      <p:grpSp>
        <p:nvGrpSpPr>
          <p:cNvPr id="11" name="Group 10"/>
          <p:cNvGrpSpPr/>
          <p:nvPr/>
        </p:nvGrpSpPr>
        <p:grpSpPr>
          <a:xfrm>
            <a:off x="9314066" y="3602567"/>
            <a:ext cx="2364790" cy="2283466"/>
            <a:chOff x="9314066" y="3602567"/>
            <a:chExt cx="2364790" cy="2283466"/>
          </a:xfrm>
        </p:grpSpPr>
        <p:sp>
          <p:nvSpPr>
            <p:cNvPr id="125" name="Shape 125"/>
            <p:cNvSpPr/>
            <p:nvPr/>
          </p:nvSpPr>
          <p:spPr>
            <a:xfrm>
              <a:off x="9314066" y="4648573"/>
              <a:ext cx="2364790" cy="1237460"/>
            </a:xfrm>
            <a:prstGeom prst="rect">
              <a:avLst/>
            </a:prstGeom>
            <a:noFill/>
            <a:ln>
              <a:noFill/>
            </a:ln>
          </p:spPr>
          <p:txBody>
            <a:bodyPr lIns="91425" tIns="45700" rIns="91425" bIns="45700" anchor="t" anchorCtr="0">
              <a:noAutofit/>
            </a:bodyPr>
            <a:lstStyle/>
            <a:p>
              <a:pPr algn="ctr">
                <a:buSzPct val="25000"/>
              </a:pPr>
              <a:r>
                <a:rPr lang="en-GB" sz="4800" b="1" dirty="0">
                  <a:solidFill>
                    <a:srgbClr val="591152"/>
                  </a:solidFill>
                  <a:latin typeface="+mn-lt"/>
                  <a:ea typeface="Calibri"/>
                  <a:cs typeface="Calibri"/>
                  <a:sym typeface="Calibri"/>
                </a:rPr>
                <a:t>5,200+</a:t>
              </a:r>
            </a:p>
            <a:p>
              <a:pPr algn="ctr">
                <a:buSzPct val="25000"/>
              </a:pPr>
              <a:r>
                <a:rPr lang="en-GB" dirty="0">
                  <a:solidFill>
                    <a:srgbClr val="FFFFFF"/>
                  </a:solidFill>
                  <a:latin typeface="+mn-lt"/>
                  <a:ea typeface="Calibri"/>
                  <a:cs typeface="Calibri"/>
                  <a:sym typeface="Calibri"/>
                </a:rPr>
                <a:t>Premium </a:t>
              </a:r>
              <a:r>
                <a:rPr lang="en-GB" dirty="0" err="1" smtClean="0">
                  <a:solidFill>
                    <a:srgbClr val="FFFFFF"/>
                  </a:solidFill>
                  <a:latin typeface="+mn-lt"/>
                  <a:ea typeface="Calibri"/>
                  <a:cs typeface="Calibri"/>
                  <a:sym typeface="Calibri"/>
                </a:rPr>
                <a:t>WiFi</a:t>
              </a:r>
              <a:r>
                <a:rPr lang="en-GB" dirty="0">
                  <a:solidFill>
                    <a:srgbClr val="FFFFFF"/>
                  </a:solidFill>
                  <a:latin typeface="+mn-lt"/>
                  <a:ea typeface="Calibri"/>
                  <a:cs typeface="Calibri"/>
                  <a:sym typeface="Calibri"/>
                </a:rPr>
                <a:t> </a:t>
              </a:r>
              <a:r>
                <a:rPr lang="en-GB" dirty="0" smtClean="0">
                  <a:solidFill>
                    <a:srgbClr val="FFFFFF"/>
                  </a:solidFill>
                  <a:latin typeface="+mn-lt"/>
                  <a:ea typeface="Calibri"/>
                  <a:cs typeface="Calibri"/>
                  <a:sym typeface="Calibri"/>
                </a:rPr>
                <a:t/>
              </a:r>
              <a:br>
                <a:rPr lang="en-GB" dirty="0" smtClean="0">
                  <a:solidFill>
                    <a:srgbClr val="FFFFFF"/>
                  </a:solidFill>
                  <a:latin typeface="+mn-lt"/>
                  <a:ea typeface="Calibri"/>
                  <a:cs typeface="Calibri"/>
                  <a:sym typeface="Calibri"/>
                </a:rPr>
              </a:br>
              <a:r>
                <a:rPr lang="en-GB" b="1" dirty="0" smtClean="0">
                  <a:solidFill>
                    <a:srgbClr val="FFFFFF"/>
                  </a:solidFill>
                  <a:latin typeface="+mn-lt"/>
                  <a:ea typeface="Calibri"/>
                  <a:cs typeface="Calibri"/>
                  <a:sym typeface="Calibri"/>
                </a:rPr>
                <a:t>locations </a:t>
              </a:r>
              <a:r>
                <a:rPr lang="en-GB" dirty="0" smtClean="0">
                  <a:solidFill>
                    <a:srgbClr val="FFFFFF"/>
                  </a:solidFill>
                  <a:latin typeface="+mn-lt"/>
                  <a:ea typeface="Calibri"/>
                  <a:cs typeface="Calibri"/>
                  <a:sym typeface="Calibri"/>
                </a:rPr>
                <a:t>across </a:t>
              </a:r>
              <a:r>
                <a:rPr lang="en-GB" dirty="0">
                  <a:solidFill>
                    <a:srgbClr val="FFFFFF"/>
                  </a:solidFill>
                  <a:latin typeface="+mn-lt"/>
                  <a:ea typeface="Calibri"/>
                  <a:cs typeface="Calibri"/>
                  <a:sym typeface="Calibri"/>
                </a:rPr>
                <a:t>the </a:t>
              </a:r>
              <a:r>
                <a:rPr lang="en-GB" dirty="0" smtClean="0">
                  <a:solidFill>
                    <a:srgbClr val="FFFFFF"/>
                  </a:solidFill>
                  <a:latin typeface="+mn-lt"/>
                  <a:ea typeface="Calibri"/>
                  <a:cs typeface="Calibri"/>
                  <a:sym typeface="Calibri"/>
                </a:rPr>
                <a:t>UK</a:t>
              </a:r>
              <a:endParaRPr b="1" dirty="0">
                <a:solidFill>
                  <a:srgbClr val="FFFFFF"/>
                </a:solidFill>
                <a:latin typeface="+mn-lt"/>
                <a:ea typeface="Calibri"/>
                <a:cs typeface="Calibri"/>
                <a:sym typeface="Calibri"/>
              </a:endParaRPr>
            </a:p>
          </p:txBody>
        </p:sp>
        <p:sp>
          <p:nvSpPr>
            <p:cNvPr id="137" name="Shape 137"/>
            <p:cNvSpPr/>
            <p:nvPr/>
          </p:nvSpPr>
          <p:spPr>
            <a:xfrm>
              <a:off x="9679817" y="3796961"/>
              <a:ext cx="1975571" cy="1384995"/>
            </a:xfrm>
            <a:prstGeom prst="rect">
              <a:avLst/>
            </a:prstGeom>
            <a:noFill/>
            <a:ln>
              <a:noFill/>
            </a:ln>
          </p:spPr>
          <p:txBody>
            <a:bodyPr lIns="91425" tIns="45700" rIns="91425" bIns="45700" anchor="t" anchorCtr="0">
              <a:noAutofit/>
            </a:bodyPr>
            <a:lstStyle/>
            <a:p>
              <a:pPr algn="ctr"/>
              <a:endParaRPr>
                <a:latin typeface="+mn-lt"/>
              </a:endParaRPr>
            </a:p>
          </p:txBody>
        </p:sp>
        <p:pic>
          <p:nvPicPr>
            <p:cNvPr id="28" name="Picture 27" descr="map-mark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1033" y="3602567"/>
              <a:ext cx="1080000" cy="1080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9"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Enterprise Inns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2" name="object 4"/>
          <p:cNvSpPr txBox="1">
            <a:spLocks/>
          </p:cNvSpPr>
          <p:nvPr/>
        </p:nvSpPr>
        <p:spPr>
          <a:xfrm>
            <a:off x="589584" y="785695"/>
            <a:ext cx="3383702"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pic>
        <p:nvPicPr>
          <p:cNvPr id="508" name="Shape 508"/>
          <p:cNvPicPr preferRelativeResize="0"/>
          <p:nvPr/>
        </p:nvPicPr>
        <p:blipFill rotWithShape="1">
          <a:blip r:embed="rId3">
            <a:alphaModFix/>
          </a:blip>
          <a:srcRect b="30273"/>
          <a:stretch/>
        </p:blipFill>
        <p:spPr>
          <a:xfrm>
            <a:off x="4085423" y="432873"/>
            <a:ext cx="6384908" cy="5960186"/>
          </a:xfrm>
          <a:prstGeom prst="rect">
            <a:avLst/>
          </a:prstGeom>
          <a:noFill/>
          <a:ln>
            <a:noFill/>
          </a:ln>
          <a:effectLst>
            <a:outerShdw blurRad="139700" dist="279400" dir="2700000" algn="tl" rotWithShape="0">
              <a:prstClr val="black">
                <a:alpha val="34000"/>
              </a:prstClr>
            </a:outerShdw>
          </a:effectLst>
        </p:spPr>
      </p:pic>
      <p:cxnSp>
        <p:nvCxnSpPr>
          <p:cNvPr id="21" name="Straight Connector 20"/>
          <p:cNvCxnSpPr/>
          <p:nvPr/>
        </p:nvCxnSpPr>
        <p:spPr>
          <a:xfrm>
            <a:off x="593725" y="601091"/>
            <a:ext cx="24009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523844" y="355601"/>
            <a:ext cx="7492613" cy="905180"/>
            <a:chOff x="4523844" y="355601"/>
            <a:chExt cx="7492613" cy="905180"/>
          </a:xfrm>
        </p:grpSpPr>
        <p:sp>
          <p:nvSpPr>
            <p:cNvPr id="20" name="Rounded Rectangle 19"/>
            <p:cNvSpPr/>
            <p:nvPr/>
          </p:nvSpPr>
          <p:spPr>
            <a:xfrm>
              <a:off x="4523844" y="355601"/>
              <a:ext cx="6047130" cy="905180"/>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923497" y="577746"/>
              <a:ext cx="2092960" cy="451915"/>
              <a:chOff x="9923497" y="1136546"/>
              <a:chExt cx="2092960" cy="45191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497" y="1136546"/>
                <a:ext cx="2092960" cy="451915"/>
              </a:xfrm>
              <a:prstGeom prst="rect">
                <a:avLst/>
              </a:prstGeom>
              <a:effectLst>
                <a:outerShdw blurRad="50800" dist="63500" dir="2700000" sx="101000" sy="101000" algn="tl" rotWithShape="0">
                  <a:prstClr val="black">
                    <a:alpha val="23000"/>
                  </a:prstClr>
                </a:outerShdw>
              </a:effectLst>
            </p:spPr>
          </p:pic>
          <p:sp>
            <p:nvSpPr>
              <p:cNvPr id="18" name="object 4"/>
              <p:cNvSpPr txBox="1">
                <a:spLocks/>
              </p:cNvSpPr>
              <p:nvPr/>
            </p:nvSpPr>
            <p:spPr>
              <a:xfrm>
                <a:off x="10228297" y="122850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grpSp>
      <p:grpSp>
        <p:nvGrpSpPr>
          <p:cNvPr id="5" name="Group 4"/>
          <p:cNvGrpSpPr/>
          <p:nvPr/>
        </p:nvGrpSpPr>
        <p:grpSpPr>
          <a:xfrm>
            <a:off x="7679994" y="2033822"/>
            <a:ext cx="4327572" cy="2249929"/>
            <a:chOff x="7679994" y="2033822"/>
            <a:chExt cx="4327572" cy="2249929"/>
          </a:xfrm>
        </p:grpSpPr>
        <p:sp>
          <p:nvSpPr>
            <p:cNvPr id="19" name="Rounded Rectangle 18"/>
            <p:cNvSpPr/>
            <p:nvPr/>
          </p:nvSpPr>
          <p:spPr>
            <a:xfrm>
              <a:off x="7679994" y="2033822"/>
              <a:ext cx="2661818" cy="2249929"/>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606" y="2964174"/>
              <a:ext cx="2092960" cy="451915"/>
            </a:xfrm>
            <a:prstGeom prst="rect">
              <a:avLst/>
            </a:prstGeom>
            <a:effectLst>
              <a:outerShdw blurRad="50800" dist="63500" dir="2700000" sx="101000" sy="101000" algn="tl" rotWithShape="0">
                <a:prstClr val="black">
                  <a:alpha val="23000"/>
                </a:prstClr>
              </a:outerShdw>
            </a:effectLst>
          </p:spPr>
        </p:pic>
        <p:sp>
          <p:nvSpPr>
            <p:cNvPr id="15" name="object 4"/>
            <p:cNvSpPr txBox="1">
              <a:spLocks/>
            </p:cNvSpPr>
            <p:nvPr/>
          </p:nvSpPr>
          <p:spPr>
            <a:xfrm>
              <a:off x="10219406" y="3045247"/>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561" r="7605" b="6606"/>
          <a:stretch/>
        </p:blipFill>
        <p:spPr>
          <a:xfrm>
            <a:off x="9537" y="0"/>
            <a:ext cx="12182463" cy="6858000"/>
          </a:xfrm>
          <a:prstGeom prst="rect">
            <a:avLst/>
          </a:prstGeom>
        </p:spPr>
      </p:pic>
      <p:sp>
        <p:nvSpPr>
          <p:cNvPr id="3" name="object 13"/>
          <p:cNvSpPr txBox="1">
            <a:spLocks/>
          </p:cNvSpPr>
          <p:nvPr/>
        </p:nvSpPr>
        <p:spPr>
          <a:xfrm>
            <a:off x="1996742" y="950284"/>
            <a:ext cx="6019093" cy="1485521"/>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348"/>
              </a:lnSpc>
              <a:spcBef>
                <a:spcPts val="779"/>
              </a:spcBef>
            </a:pPr>
            <a:r>
              <a:rPr lang="en-US" sz="5000" b="1" spc="-3" dirty="0" smtClean="0">
                <a:solidFill>
                  <a:srgbClr val="FF0A0A"/>
                </a:solidFill>
              </a:rPr>
              <a:t>Places and spaces:</a:t>
            </a:r>
          </a:p>
          <a:p>
            <a:pPr marL="7701" marR="3081">
              <a:lnSpc>
                <a:spcPts val="5348"/>
              </a:lnSpc>
            </a:pPr>
            <a:r>
              <a:rPr lang="en-US" sz="5000" b="1" spc="-30" dirty="0" smtClean="0">
                <a:solidFill>
                  <a:srgbClr val="FF0A0A"/>
                </a:solidFill>
              </a:rPr>
              <a:t>It pays to go public</a:t>
            </a:r>
            <a:endParaRPr lang="en-US" sz="5000" b="1" spc="-30" dirty="0">
              <a:solidFill>
                <a:srgbClr val="FF0A0A"/>
              </a:solidFill>
            </a:endParaRPr>
          </a:p>
        </p:txBody>
      </p:sp>
      <p:sp>
        <p:nvSpPr>
          <p:cNvPr id="4" name="object 4"/>
          <p:cNvSpPr txBox="1"/>
          <p:nvPr/>
        </p:nvSpPr>
        <p:spPr>
          <a:xfrm>
            <a:off x="3175953" y="4921001"/>
            <a:ext cx="3732848" cy="1105637"/>
          </a:xfrm>
          <a:prstGeom prst="rect">
            <a:avLst/>
          </a:prstGeom>
        </p:spPr>
        <p:txBody>
          <a:bodyPr vert="horz" wrap="square" lIns="0" tIns="7316" rIns="0" bIns="0" rtlCol="0">
            <a:spAutoFit/>
          </a:bodyPr>
          <a:lstStyle/>
          <a:p>
            <a:pPr marL="7701" marR="3081">
              <a:lnSpc>
                <a:spcPct val="110000"/>
              </a:lnSpc>
              <a:spcAft>
                <a:spcPts val="1200"/>
              </a:spcAft>
            </a:pPr>
            <a:r>
              <a:rPr lang="en-US" dirty="0" smtClean="0">
                <a:solidFill>
                  <a:srgbClr val="3E364A"/>
                </a:solidFill>
              </a:rPr>
              <a:t>From </a:t>
            </a:r>
            <a:r>
              <a:rPr lang="en-US" dirty="0">
                <a:solidFill>
                  <a:srgbClr val="3E364A"/>
                </a:solidFill>
              </a:rPr>
              <a:t>connected high streets to council spaces, public access has been transformed</a:t>
            </a:r>
            <a:r>
              <a:rPr lang="en-US" dirty="0" smtClean="0">
                <a:solidFill>
                  <a:srgbClr val="3E364A"/>
                </a:solidFill>
              </a:rPr>
              <a:t>.</a:t>
            </a:r>
            <a:endParaRPr lang="en-US" dirty="0">
              <a:solidFill>
                <a:srgbClr val="3E364A"/>
              </a:solidFill>
            </a:endParaRPr>
          </a:p>
          <a:p>
            <a:pPr marL="7701" marR="3081">
              <a:lnSpc>
                <a:spcPct val="110000"/>
              </a:lnSpc>
              <a:spcAft>
                <a:spcPts val="1200"/>
              </a:spcAft>
            </a:pPr>
            <a:r>
              <a:rPr lang="en-US" dirty="0">
                <a:solidFill>
                  <a:srgbClr val="3E364A"/>
                </a:solidFill>
              </a:rPr>
              <a:t>Just ask no less than 16 councils, including Manchester, Colchester and Southampton</a:t>
            </a:r>
            <a:r>
              <a:rPr lang="en-US" dirty="0" smtClean="0">
                <a:solidFill>
                  <a:srgbClr val="3E364A"/>
                </a:solidFill>
              </a:rPr>
              <a:t>.</a:t>
            </a:r>
            <a:endParaRPr lang="en-GB" dirty="0">
              <a:solidFill>
                <a:srgbClr val="3E364A"/>
              </a:solidFill>
            </a:endParaRPr>
          </a:p>
        </p:txBody>
      </p:sp>
      <p:sp>
        <p:nvSpPr>
          <p:cNvPr id="5" name="object 12"/>
          <p:cNvSpPr txBox="1"/>
          <p:nvPr/>
        </p:nvSpPr>
        <p:spPr>
          <a:xfrm>
            <a:off x="3199461" y="2673621"/>
            <a:ext cx="3745622" cy="843719"/>
          </a:xfrm>
          <a:prstGeom prst="rect">
            <a:avLst/>
          </a:prstGeom>
        </p:spPr>
        <p:txBody>
          <a:bodyPr vert="horz" wrap="square" lIns="0" tIns="7316" rIns="0" bIns="0" rtlCol="0">
            <a:spAutoFit/>
          </a:bodyPr>
          <a:lstStyle/>
          <a:p>
            <a:pPr marL="7701" marR="3081">
              <a:lnSpc>
                <a:spcPct val="114000"/>
              </a:lnSpc>
              <a:spcBef>
                <a:spcPts val="58"/>
              </a:spcBef>
            </a:pPr>
            <a:r>
              <a:rPr lang="en-US" sz="1600" b="1" dirty="0" smtClean="0">
                <a:solidFill>
                  <a:srgbClr val="3E364A"/>
                </a:solidFill>
              </a:rPr>
              <a:t>If </a:t>
            </a:r>
            <a:r>
              <a:rPr lang="en-US" sz="1600" b="1" dirty="0">
                <a:solidFill>
                  <a:srgbClr val="3E364A"/>
                </a:solidFill>
              </a:rPr>
              <a:t>publicly available </a:t>
            </a:r>
            <a:r>
              <a:rPr lang="en-US" sz="1600" b="1" dirty="0" err="1">
                <a:solidFill>
                  <a:srgbClr val="3E364A"/>
                </a:solidFill>
              </a:rPr>
              <a:t>WiFi</a:t>
            </a:r>
            <a:r>
              <a:rPr lang="en-US" sz="1600" b="1" dirty="0">
                <a:solidFill>
                  <a:srgbClr val="3E364A"/>
                </a:solidFill>
              </a:rPr>
              <a:t> is fast, available – and usually free – is it possible to make money from it?</a:t>
            </a:r>
          </a:p>
        </p:txBody>
      </p:sp>
      <p:sp>
        <p:nvSpPr>
          <p:cNvPr id="7" name="object 13"/>
          <p:cNvSpPr txBox="1">
            <a:spLocks/>
          </p:cNvSpPr>
          <p:nvPr/>
        </p:nvSpPr>
        <p:spPr>
          <a:xfrm>
            <a:off x="2016393" y="2696874"/>
            <a:ext cx="713983" cy="792426"/>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400"/>
              </a:lnSpc>
              <a:spcBef>
                <a:spcPts val="779"/>
              </a:spcBef>
            </a:pPr>
            <a:r>
              <a:rPr lang="en-US" sz="6000" b="1" spc="-3" smtClean="0">
                <a:solidFill>
                  <a:srgbClr val="FF0A0A"/>
                </a:solidFill>
              </a:rPr>
              <a:t>Q</a:t>
            </a:r>
            <a:endParaRPr lang="en-US" sz="6000" spc="-30" dirty="0">
              <a:solidFill>
                <a:srgbClr val="FF0A0A"/>
              </a:solidFill>
            </a:endParaRPr>
          </a:p>
        </p:txBody>
      </p:sp>
      <p:sp>
        <p:nvSpPr>
          <p:cNvPr id="8" name="object 13"/>
          <p:cNvSpPr txBox="1">
            <a:spLocks/>
          </p:cNvSpPr>
          <p:nvPr/>
        </p:nvSpPr>
        <p:spPr>
          <a:xfrm>
            <a:off x="2016393" y="3965604"/>
            <a:ext cx="691123" cy="794478"/>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400"/>
              </a:lnSpc>
              <a:spcBef>
                <a:spcPts val="779"/>
              </a:spcBef>
            </a:pPr>
            <a:r>
              <a:rPr lang="en-US" sz="6000" b="1" spc="-3" smtClean="0">
                <a:solidFill>
                  <a:srgbClr val="FF0A0A"/>
                </a:solidFill>
              </a:rPr>
              <a:t>A</a:t>
            </a:r>
            <a:endParaRPr lang="en-US" sz="6000" spc="-30" dirty="0">
              <a:solidFill>
                <a:srgbClr val="FF0A0A"/>
              </a:solidFill>
            </a:endParaRPr>
          </a:p>
        </p:txBody>
      </p:sp>
      <p:sp>
        <p:nvSpPr>
          <p:cNvPr id="9" name="object 12"/>
          <p:cNvSpPr txBox="1"/>
          <p:nvPr/>
        </p:nvSpPr>
        <p:spPr>
          <a:xfrm>
            <a:off x="3216395" y="4153092"/>
            <a:ext cx="3745622" cy="282335"/>
          </a:xfrm>
          <a:prstGeom prst="rect">
            <a:avLst/>
          </a:prstGeom>
        </p:spPr>
        <p:txBody>
          <a:bodyPr vert="horz" wrap="square" lIns="0" tIns="7316" rIns="0" bIns="0" rtlCol="0">
            <a:spAutoFit/>
          </a:bodyPr>
          <a:lstStyle/>
          <a:p>
            <a:pPr marL="7701" marR="3081">
              <a:lnSpc>
                <a:spcPct val="114000"/>
              </a:lnSpc>
              <a:spcBef>
                <a:spcPts val="58"/>
              </a:spcBef>
            </a:pPr>
            <a:r>
              <a:rPr lang="en-US" sz="1600" b="1" dirty="0" smtClean="0">
                <a:solidFill>
                  <a:srgbClr val="3E364A"/>
                </a:solidFill>
              </a:rPr>
              <a:t>Of course!</a:t>
            </a:r>
            <a:endParaRPr lang="en-US" sz="1600" b="1" dirty="0">
              <a:solidFill>
                <a:srgbClr val="3E364A"/>
              </a:solidFill>
            </a:endParaRPr>
          </a:p>
        </p:txBody>
      </p:sp>
      <p:cxnSp>
        <p:nvCxnSpPr>
          <p:cNvPr id="10" name="Straight Connector 9"/>
          <p:cNvCxnSpPr/>
          <p:nvPr/>
        </p:nvCxnSpPr>
        <p:spPr>
          <a:xfrm>
            <a:off x="2865631" y="2761644"/>
            <a:ext cx="0" cy="79692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65631" y="3920519"/>
            <a:ext cx="0" cy="79692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48" name="Picture 47" descr="shutterstock_331828700.jpg"/>
          <p:cNvPicPr>
            <a:picLocks noChangeAspect="1"/>
          </p:cNvPicPr>
          <p:nvPr/>
        </p:nvPicPr>
        <p:blipFill rotWithShape="1">
          <a:blip r:embed="rId3">
            <a:extLst>
              <a:ext uri="{28A0092B-C50C-407E-A947-70E740481C1C}">
                <a14:useLocalDpi xmlns:a14="http://schemas.microsoft.com/office/drawing/2010/main" val="0"/>
              </a:ext>
            </a:extLst>
          </a:blip>
          <a:srcRect t="29901" r="17055"/>
          <a:stretch/>
        </p:blipFill>
        <p:spPr>
          <a:xfrm flipH="1">
            <a:off x="0" y="2"/>
            <a:ext cx="12192000" cy="6857998"/>
          </a:xfrm>
          <a:prstGeom prst="rect">
            <a:avLst/>
          </a:prstGeom>
        </p:spPr>
      </p:pic>
      <p:sp>
        <p:nvSpPr>
          <p:cNvPr id="49" name="Rectangle 48"/>
          <p:cNvSpPr/>
          <p:nvPr/>
        </p:nvSpPr>
        <p:spPr>
          <a:xfrm>
            <a:off x="-1" y="0"/>
            <a:ext cx="12192001" cy="6858000"/>
          </a:xfrm>
          <a:prstGeom prst="rect">
            <a:avLst/>
          </a:prstGeom>
          <a:solidFill>
            <a:srgbClr val="512855">
              <a:alpha val="74000"/>
            </a:srgbClr>
          </a:solidFill>
        </p:spPr>
        <p:txBody>
          <a:bodyPr wrap="square" numCol="3" spcCol="900000" rtlCol="0" anchor="ctr">
            <a:spAutoFit/>
          </a:bodyPr>
          <a:lstStyle/>
          <a:p>
            <a:pPr marR="5081" algn="ctr"/>
            <a:endParaRPr lang="en-US" sz="2400" b="1" spc="5" dirty="0">
              <a:solidFill>
                <a:srgbClr val="FFFFFF"/>
              </a:solidFill>
              <a:latin typeface="Arial"/>
              <a:cs typeface="Arial"/>
            </a:endParaRPr>
          </a:p>
        </p:txBody>
      </p:sp>
      <p:sp>
        <p:nvSpPr>
          <p:cNvPr id="53" name="Shape 413"/>
          <p:cNvSpPr txBox="1">
            <a:spLocks/>
          </p:cNvSpPr>
          <p:nvPr/>
        </p:nvSpPr>
        <p:spPr>
          <a:xfrm>
            <a:off x="569091" y="2542484"/>
            <a:ext cx="3319876" cy="11869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GB" sz="3959" b="1" dirty="0" smtClean="0">
                <a:solidFill>
                  <a:schemeClr val="bg1"/>
                </a:solidFill>
                <a:latin typeface="Arial"/>
                <a:cs typeface="Arial"/>
              </a:rPr>
              <a:t>Street </a:t>
            </a:r>
            <a:r>
              <a:rPr lang="en-GB" sz="3959" b="1" dirty="0" err="1" smtClean="0">
                <a:solidFill>
                  <a:schemeClr val="bg1"/>
                </a:solidFill>
                <a:latin typeface="Arial"/>
                <a:cs typeface="Arial"/>
              </a:rPr>
              <a:t>WiFi</a:t>
            </a:r>
            <a:r>
              <a:rPr lang="en-GB" sz="3959" b="1" dirty="0" smtClean="0">
                <a:solidFill>
                  <a:schemeClr val="bg1"/>
                </a:solidFill>
                <a:latin typeface="Arial"/>
                <a:cs typeface="Arial"/>
              </a:rPr>
              <a:t>: </a:t>
            </a:r>
            <a:br>
              <a:rPr lang="en-GB" sz="3959" b="1" dirty="0" smtClean="0">
                <a:solidFill>
                  <a:schemeClr val="bg1"/>
                </a:solidFill>
                <a:latin typeface="Arial"/>
                <a:cs typeface="Arial"/>
              </a:rPr>
            </a:br>
            <a:r>
              <a:rPr lang="en-GB" sz="3959" b="1" dirty="0" smtClean="0">
                <a:solidFill>
                  <a:schemeClr val="bg1"/>
                </a:solidFill>
                <a:latin typeface="Arial"/>
                <a:cs typeface="Arial"/>
              </a:rPr>
              <a:t>The stats</a:t>
            </a:r>
            <a:endParaRPr lang="en-GB" sz="3959" b="1" dirty="0">
              <a:solidFill>
                <a:schemeClr val="bg1"/>
              </a:solidFill>
              <a:latin typeface="Arial"/>
              <a:cs typeface="Arial"/>
            </a:endParaRPr>
          </a:p>
        </p:txBody>
      </p:sp>
      <p:grpSp>
        <p:nvGrpSpPr>
          <p:cNvPr id="8" name="Group 7"/>
          <p:cNvGrpSpPr/>
          <p:nvPr/>
        </p:nvGrpSpPr>
        <p:grpSpPr>
          <a:xfrm>
            <a:off x="7071750" y="4623058"/>
            <a:ext cx="1219199" cy="1651236"/>
            <a:chOff x="7071750" y="4623058"/>
            <a:chExt cx="1219199" cy="1651236"/>
          </a:xfrm>
        </p:grpSpPr>
        <p:sp>
          <p:nvSpPr>
            <p:cNvPr id="60" name="Shape 526"/>
            <p:cNvSpPr txBox="1">
              <a:spLocks/>
            </p:cNvSpPr>
            <p:nvPr/>
          </p:nvSpPr>
          <p:spPr>
            <a:xfrm>
              <a:off x="7071750" y="5922186"/>
              <a:ext cx="1219199" cy="35210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buFont typeface="Arial"/>
                <a:buNone/>
              </a:pPr>
              <a:r>
                <a:rPr lang="en-GB" sz="1400" b="1" dirty="0" smtClean="0">
                  <a:solidFill>
                    <a:schemeClr val="bg1"/>
                  </a:solidFill>
                  <a:latin typeface="+mn-lt"/>
                </a:rPr>
                <a:t>High footfall</a:t>
              </a:r>
            </a:p>
          </p:txBody>
        </p:sp>
        <p:pic>
          <p:nvPicPr>
            <p:cNvPr id="25" name="Picture 24"/>
            <p:cNvPicPr>
              <a:picLocks noChangeAspect="1"/>
            </p:cNvPicPr>
            <p:nvPr/>
          </p:nvPicPr>
          <p:blipFill>
            <a:blip r:embed="rId4"/>
            <a:stretch>
              <a:fillRect/>
            </a:stretch>
          </p:blipFill>
          <p:spPr>
            <a:xfrm>
              <a:off x="7271582" y="4623058"/>
              <a:ext cx="831024" cy="1089452"/>
            </a:xfrm>
            <a:prstGeom prst="rect">
              <a:avLst/>
            </a:prstGeom>
          </p:spPr>
        </p:pic>
      </p:grpSp>
      <p:grpSp>
        <p:nvGrpSpPr>
          <p:cNvPr id="7" name="Group 6"/>
          <p:cNvGrpSpPr/>
          <p:nvPr/>
        </p:nvGrpSpPr>
        <p:grpSpPr>
          <a:xfrm>
            <a:off x="4404695" y="4711023"/>
            <a:ext cx="1750092" cy="1513966"/>
            <a:chOff x="4404695" y="4711023"/>
            <a:chExt cx="1750092" cy="1513966"/>
          </a:xfrm>
        </p:grpSpPr>
        <p:sp>
          <p:nvSpPr>
            <p:cNvPr id="62" name="Shape 414"/>
            <p:cNvSpPr txBox="1">
              <a:spLocks/>
            </p:cNvSpPr>
            <p:nvPr/>
          </p:nvSpPr>
          <p:spPr>
            <a:xfrm>
              <a:off x="4404695" y="5922186"/>
              <a:ext cx="1750092" cy="30280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dirty="0" smtClean="0">
                  <a:solidFill>
                    <a:schemeClr val="bg1"/>
                  </a:solidFill>
                  <a:latin typeface="+mn-lt"/>
                </a:rPr>
                <a:t>Used by </a:t>
              </a:r>
              <a:r>
                <a:rPr lang="en-GB" sz="1400" b="1" dirty="0" smtClean="0">
                  <a:solidFill>
                    <a:schemeClr val="bg1"/>
                  </a:solidFill>
                  <a:latin typeface="+mn-lt"/>
                </a:rPr>
                <a:t>residents and touri</a:t>
              </a:r>
              <a:r>
                <a:rPr lang="en-GB" sz="1400" dirty="0" smtClean="0">
                  <a:solidFill>
                    <a:schemeClr val="bg1"/>
                  </a:solidFill>
                  <a:latin typeface="+mn-lt"/>
                </a:rPr>
                <a:t>sts alike</a:t>
              </a:r>
            </a:p>
          </p:txBody>
        </p:sp>
        <p:pic>
          <p:nvPicPr>
            <p:cNvPr id="32" name="Picture 31" descr="per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716" y="4711023"/>
              <a:ext cx="1080000" cy="1080000"/>
            </a:xfrm>
            <a:prstGeom prst="rect">
              <a:avLst/>
            </a:prstGeom>
          </p:spPr>
        </p:pic>
      </p:grpSp>
      <p:grpSp>
        <p:nvGrpSpPr>
          <p:cNvPr id="9" name="Group 8"/>
          <p:cNvGrpSpPr/>
          <p:nvPr/>
        </p:nvGrpSpPr>
        <p:grpSpPr>
          <a:xfrm>
            <a:off x="9512447" y="4703234"/>
            <a:ext cx="1523999" cy="1782460"/>
            <a:chOff x="9512447" y="4703234"/>
            <a:chExt cx="1523999" cy="1782460"/>
          </a:xfrm>
        </p:grpSpPr>
        <p:sp>
          <p:nvSpPr>
            <p:cNvPr id="61" name="Shape 526"/>
            <p:cNvSpPr txBox="1">
              <a:spLocks/>
            </p:cNvSpPr>
            <p:nvPr/>
          </p:nvSpPr>
          <p:spPr>
            <a:xfrm>
              <a:off x="9512447" y="5899906"/>
              <a:ext cx="1523999" cy="5857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buFont typeface="Arial"/>
                <a:buNone/>
              </a:pPr>
              <a:r>
                <a:rPr lang="en-GB" sz="1400" b="1" dirty="0" smtClean="0">
                  <a:solidFill>
                    <a:schemeClr val="bg1"/>
                  </a:solidFill>
                  <a:latin typeface="+mn-lt"/>
                </a:rPr>
                <a:t>SSID take-over </a:t>
              </a:r>
              <a:r>
                <a:rPr lang="en-GB" sz="1400" dirty="0" smtClean="0">
                  <a:solidFill>
                    <a:schemeClr val="bg1"/>
                  </a:solidFill>
                  <a:latin typeface="+mn-lt"/>
                </a:rPr>
                <a:t>at an extra cost</a:t>
              </a:r>
              <a:endParaRPr lang="en-GB" sz="1400" dirty="0">
                <a:solidFill>
                  <a:schemeClr val="bg1"/>
                </a:solidFill>
                <a:latin typeface="+mn-lt"/>
              </a:endParaRPr>
            </a:p>
          </p:txBody>
        </p:sp>
        <p:pic>
          <p:nvPicPr>
            <p:cNvPr id="2" name="Picture 1" descr="pou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4700" y="4703234"/>
              <a:ext cx="1080000" cy="1080000"/>
            </a:xfrm>
            <a:prstGeom prst="rect">
              <a:avLst/>
            </a:prstGeom>
          </p:spPr>
        </p:pic>
      </p:grpSp>
      <p:grpSp>
        <p:nvGrpSpPr>
          <p:cNvPr id="6" name="Group 5"/>
          <p:cNvGrpSpPr/>
          <p:nvPr/>
        </p:nvGrpSpPr>
        <p:grpSpPr>
          <a:xfrm>
            <a:off x="8743400" y="1096436"/>
            <a:ext cx="3366448" cy="2813666"/>
            <a:chOff x="8743400" y="1096436"/>
            <a:chExt cx="3366448" cy="2813666"/>
          </a:xfrm>
        </p:grpSpPr>
        <p:sp>
          <p:nvSpPr>
            <p:cNvPr id="54" name="Shape 414"/>
            <p:cNvSpPr txBox="1">
              <a:spLocks/>
            </p:cNvSpPr>
            <p:nvPr/>
          </p:nvSpPr>
          <p:spPr>
            <a:xfrm>
              <a:off x="8743400" y="2487151"/>
              <a:ext cx="3366448" cy="101077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4800" b="1" dirty="0" smtClean="0">
                  <a:solidFill>
                    <a:srgbClr val="FF0A0A"/>
                  </a:solidFill>
                  <a:latin typeface="+mn-lt"/>
                </a:rPr>
                <a:t>300,000</a:t>
              </a:r>
              <a:endParaRPr lang="en-GB" sz="4800" b="1" dirty="0">
                <a:solidFill>
                  <a:srgbClr val="FF0A0A"/>
                </a:solidFill>
                <a:latin typeface="+mn-lt"/>
              </a:endParaRPr>
            </a:p>
          </p:txBody>
        </p:sp>
        <p:sp>
          <p:nvSpPr>
            <p:cNvPr id="55" name="Shape 414"/>
            <p:cNvSpPr txBox="1">
              <a:spLocks/>
            </p:cNvSpPr>
            <p:nvPr/>
          </p:nvSpPr>
          <p:spPr>
            <a:xfrm>
              <a:off x="9057314" y="3373952"/>
              <a:ext cx="2707165" cy="53615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b="1" dirty="0" smtClean="0">
                  <a:solidFill>
                    <a:schemeClr val="bg1"/>
                  </a:solidFill>
                  <a:latin typeface="+mn-lt"/>
                </a:rPr>
                <a:t>impressions</a:t>
              </a:r>
              <a:r>
                <a:rPr lang="en-GB" sz="1400" dirty="0" smtClean="0">
                  <a:solidFill>
                    <a:schemeClr val="bg1"/>
                  </a:solidFill>
                  <a:latin typeface="+mn-lt"/>
                </a:rPr>
                <a:t> per month</a:t>
              </a:r>
              <a:endParaRPr lang="en-GB" sz="1400" dirty="0">
                <a:solidFill>
                  <a:schemeClr val="bg1"/>
                </a:solidFill>
                <a:latin typeface="+mn-lt"/>
              </a:endParaRPr>
            </a:p>
          </p:txBody>
        </p:sp>
        <p:sp>
          <p:nvSpPr>
            <p:cNvPr id="56" name="Shape 414"/>
            <p:cNvSpPr txBox="1">
              <a:spLocks/>
            </p:cNvSpPr>
            <p:nvPr/>
          </p:nvSpPr>
          <p:spPr>
            <a:xfrm>
              <a:off x="9689384" y="2255207"/>
              <a:ext cx="1100536" cy="32312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500" dirty="0" smtClean="0">
                  <a:solidFill>
                    <a:schemeClr val="bg1"/>
                  </a:solidFill>
                  <a:latin typeface="+mn-lt"/>
                </a:rPr>
                <a:t>Approx.</a:t>
              </a:r>
              <a:endParaRPr lang="en-GB" sz="1500" dirty="0">
                <a:solidFill>
                  <a:schemeClr val="bg1"/>
                </a:solidFill>
                <a:latin typeface="+mn-lt"/>
              </a:endParaRPr>
            </a:p>
          </p:txBody>
        </p:sp>
        <p:pic>
          <p:nvPicPr>
            <p:cNvPr id="33" name="Picture 32" descr="ey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0034" y="1096436"/>
              <a:ext cx="1272000" cy="1080000"/>
            </a:xfrm>
            <a:prstGeom prst="rect">
              <a:avLst/>
            </a:prstGeom>
          </p:spPr>
        </p:pic>
      </p:grpSp>
      <p:grpSp>
        <p:nvGrpSpPr>
          <p:cNvPr id="5" name="Group 4"/>
          <p:cNvGrpSpPr/>
          <p:nvPr/>
        </p:nvGrpSpPr>
        <p:grpSpPr>
          <a:xfrm>
            <a:off x="6533228" y="1121834"/>
            <a:ext cx="2312423" cy="2880124"/>
            <a:chOff x="6533228" y="1121834"/>
            <a:chExt cx="2312423" cy="2880124"/>
          </a:xfrm>
        </p:grpSpPr>
        <p:sp>
          <p:nvSpPr>
            <p:cNvPr id="64" name="Shape 414"/>
            <p:cNvSpPr txBox="1">
              <a:spLocks/>
            </p:cNvSpPr>
            <p:nvPr/>
          </p:nvSpPr>
          <p:spPr>
            <a:xfrm>
              <a:off x="6533228" y="2520572"/>
              <a:ext cx="2312423" cy="95507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4800" b="1" dirty="0" smtClean="0">
                  <a:solidFill>
                    <a:srgbClr val="FF0A0A"/>
                  </a:solidFill>
                  <a:latin typeface="+mn-lt"/>
                </a:rPr>
                <a:t>£130</a:t>
              </a:r>
              <a:endParaRPr lang="en-GB" sz="4800" b="1" dirty="0">
                <a:solidFill>
                  <a:srgbClr val="FF0A0A"/>
                </a:solidFill>
                <a:latin typeface="+mn-lt"/>
              </a:endParaRPr>
            </a:p>
          </p:txBody>
        </p:sp>
        <p:sp>
          <p:nvSpPr>
            <p:cNvPr id="65" name="Shape 414"/>
            <p:cNvSpPr txBox="1">
              <a:spLocks/>
            </p:cNvSpPr>
            <p:nvPr/>
          </p:nvSpPr>
          <p:spPr>
            <a:xfrm>
              <a:off x="6617898" y="3385091"/>
              <a:ext cx="2160342" cy="61686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b="1" dirty="0" smtClean="0">
                  <a:solidFill>
                    <a:schemeClr val="bg1"/>
                  </a:solidFill>
                  <a:latin typeface="+mn-lt"/>
                </a:rPr>
                <a:t>For one year. </a:t>
              </a:r>
              <a:r>
                <a:rPr lang="en-GB" sz="1400" dirty="0" smtClean="0">
                  <a:solidFill>
                    <a:schemeClr val="bg1"/>
                  </a:solidFill>
                  <a:latin typeface="Arial" charset="0"/>
                  <a:ea typeface="Arial" charset="0"/>
                  <a:cs typeface="Arial" charset="0"/>
                </a:rPr>
                <a:t>Many </a:t>
              </a:r>
              <a:r>
                <a:rPr lang="en-GB" sz="1400" dirty="0">
                  <a:solidFill>
                    <a:schemeClr val="bg1"/>
                  </a:solidFill>
                  <a:latin typeface="Arial" charset="0"/>
                  <a:ea typeface="Arial" charset="0"/>
                  <a:cs typeface="Arial" charset="0"/>
                </a:rPr>
                <a:t>residents use </a:t>
              </a:r>
              <a:r>
                <a:rPr lang="en-GB" sz="1400" dirty="0" smtClean="0">
                  <a:solidFill>
                    <a:schemeClr val="bg1"/>
                  </a:solidFill>
                  <a:latin typeface="Arial" charset="0"/>
                  <a:ea typeface="Arial" charset="0"/>
                  <a:cs typeface="Arial" charset="0"/>
                </a:rPr>
                <a:t>this </a:t>
              </a:r>
              <a:r>
                <a:rPr lang="en-GB" sz="1400" dirty="0">
                  <a:solidFill>
                    <a:schemeClr val="bg1"/>
                  </a:solidFill>
                  <a:latin typeface="Arial" charset="0"/>
                  <a:ea typeface="Arial" charset="0"/>
                  <a:cs typeface="Arial" charset="0"/>
                </a:rPr>
                <a:t>option if they are near a kiosk</a:t>
              </a:r>
            </a:p>
          </p:txBody>
        </p:sp>
        <p:pic>
          <p:nvPicPr>
            <p:cNvPr id="3" name="Picture 2" descr="calend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1632" y="1121834"/>
              <a:ext cx="1080000" cy="1080000"/>
            </a:xfrm>
            <a:prstGeom prst="rect">
              <a:avLst/>
            </a:prstGeom>
          </p:spPr>
        </p:pic>
      </p:grpSp>
      <p:grpSp>
        <p:nvGrpSpPr>
          <p:cNvPr id="4" name="Group 3"/>
          <p:cNvGrpSpPr/>
          <p:nvPr/>
        </p:nvGrpSpPr>
        <p:grpSpPr>
          <a:xfrm>
            <a:off x="4031355" y="1071033"/>
            <a:ext cx="2508185" cy="2816789"/>
            <a:chOff x="4031355" y="1071033"/>
            <a:chExt cx="2508185" cy="2816789"/>
          </a:xfrm>
        </p:grpSpPr>
        <p:sp>
          <p:nvSpPr>
            <p:cNvPr id="57" name="Shape 414"/>
            <p:cNvSpPr txBox="1">
              <a:spLocks/>
            </p:cNvSpPr>
            <p:nvPr/>
          </p:nvSpPr>
          <p:spPr>
            <a:xfrm>
              <a:off x="4031355" y="2531710"/>
              <a:ext cx="2508185" cy="78418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4800" b="1" dirty="0" smtClean="0">
                  <a:solidFill>
                    <a:srgbClr val="FF0A0A"/>
                  </a:solidFill>
                  <a:latin typeface="+mn-lt"/>
                </a:rPr>
                <a:t>2,000</a:t>
              </a:r>
              <a:endParaRPr lang="en-GB" sz="6000" b="1" dirty="0">
                <a:solidFill>
                  <a:srgbClr val="FF0A0A"/>
                </a:solidFill>
                <a:latin typeface="+mn-lt"/>
              </a:endParaRPr>
            </a:p>
          </p:txBody>
        </p:sp>
        <p:sp>
          <p:nvSpPr>
            <p:cNvPr id="58" name="Shape 414"/>
            <p:cNvSpPr txBox="1">
              <a:spLocks/>
            </p:cNvSpPr>
            <p:nvPr/>
          </p:nvSpPr>
          <p:spPr>
            <a:xfrm>
              <a:off x="4099707" y="3318252"/>
              <a:ext cx="2261580" cy="5695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b="1" dirty="0" smtClean="0">
                  <a:solidFill>
                    <a:schemeClr val="bg1"/>
                  </a:solidFill>
                  <a:latin typeface="+mn-lt"/>
                </a:rPr>
                <a:t>access points </a:t>
              </a:r>
              <a:br>
                <a:rPr lang="en-GB" sz="1400" b="1" dirty="0" smtClean="0">
                  <a:solidFill>
                    <a:schemeClr val="bg1"/>
                  </a:solidFill>
                  <a:latin typeface="+mn-lt"/>
                </a:rPr>
              </a:br>
              <a:r>
                <a:rPr lang="en-GB" sz="1400" dirty="0" smtClean="0">
                  <a:solidFill>
                    <a:schemeClr val="bg1"/>
                  </a:solidFill>
                  <a:latin typeface="+mn-lt"/>
                </a:rPr>
                <a:t>across London</a:t>
              </a:r>
              <a:endParaRPr lang="en-GB" sz="1400" dirty="0">
                <a:solidFill>
                  <a:schemeClr val="bg1"/>
                </a:solidFill>
                <a:latin typeface="+mn-lt"/>
              </a:endParaRPr>
            </a:p>
          </p:txBody>
        </p:sp>
        <p:sp>
          <p:nvSpPr>
            <p:cNvPr id="59" name="Shape 414"/>
            <p:cNvSpPr txBox="1">
              <a:spLocks/>
            </p:cNvSpPr>
            <p:nvPr/>
          </p:nvSpPr>
          <p:spPr>
            <a:xfrm>
              <a:off x="4075918" y="2254234"/>
              <a:ext cx="2441341" cy="30793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GB" sz="1400" dirty="0" smtClean="0">
                  <a:solidFill>
                    <a:schemeClr val="bg1"/>
                  </a:solidFill>
                  <a:latin typeface="+mn-lt"/>
                </a:rPr>
                <a:t>Available at approx.</a:t>
              </a:r>
              <a:endParaRPr lang="en-GB" sz="1400" dirty="0">
                <a:solidFill>
                  <a:schemeClr val="bg1"/>
                </a:solidFill>
                <a:latin typeface="+mn-lt"/>
              </a:endParaRPr>
            </a:p>
          </p:txBody>
        </p:sp>
        <p:pic>
          <p:nvPicPr>
            <p:cNvPr id="34" name="Picture 33" descr="map-mark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765" y="1071033"/>
              <a:ext cx="1080000" cy="1080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554" y="1038407"/>
            <a:ext cx="5872666" cy="4656841"/>
          </a:xfrm>
          <a:prstGeom prst="rect">
            <a:avLst/>
          </a:prstGeom>
          <a:effectLst>
            <a:outerShdw blurRad="139700" dist="279400" dir="2700000" algn="tl" rotWithShape="0">
              <a:prstClr val="black">
                <a:alpha val="34000"/>
              </a:prstClr>
            </a:outerShdw>
          </a:effectLst>
        </p:spPr>
      </p:pic>
      <p:sp>
        <p:nvSpPr>
          <p:cNvPr id="10"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Street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1" name="object 4"/>
          <p:cNvSpPr txBox="1">
            <a:spLocks/>
          </p:cNvSpPr>
          <p:nvPr/>
        </p:nvSpPr>
        <p:spPr>
          <a:xfrm>
            <a:off x="589584" y="785695"/>
            <a:ext cx="310865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welcome</a:t>
            </a:r>
            <a:r>
              <a:rPr lang="en-US" sz="2400" b="1" spc="-52" dirty="0" smtClean="0">
                <a:solidFill>
                  <a:schemeClr val="bg1"/>
                </a:solidFill>
              </a:rPr>
              <a:t> </a:t>
            </a:r>
            <a:r>
              <a:rPr lang="en-US" sz="2400" b="1" spc="6" dirty="0" smtClean="0">
                <a:solidFill>
                  <a:schemeClr val="bg1"/>
                </a:solidFill>
              </a:rPr>
              <a:t>page</a:t>
            </a:r>
            <a:endParaRPr lang="en-US" sz="2400" b="1" spc="6" dirty="0">
              <a:solidFill>
                <a:schemeClr val="bg1"/>
              </a:solidFill>
            </a:endParaRPr>
          </a:p>
        </p:txBody>
      </p:sp>
      <p:grpSp>
        <p:nvGrpSpPr>
          <p:cNvPr id="4" name="Group 3"/>
          <p:cNvGrpSpPr/>
          <p:nvPr/>
        </p:nvGrpSpPr>
        <p:grpSpPr>
          <a:xfrm>
            <a:off x="7373072" y="2037144"/>
            <a:ext cx="4052113" cy="1574157"/>
            <a:chOff x="7373072" y="2037144"/>
            <a:chExt cx="4052113" cy="1574157"/>
          </a:xfrm>
        </p:grpSpPr>
        <p:grpSp>
          <p:nvGrpSpPr>
            <p:cNvPr id="22" name="Group 21"/>
            <p:cNvGrpSpPr/>
            <p:nvPr/>
          </p:nvGrpSpPr>
          <p:grpSpPr>
            <a:xfrm>
              <a:off x="9332225" y="2618497"/>
              <a:ext cx="2092960" cy="451915"/>
              <a:chOff x="9712960" y="2492782"/>
              <a:chExt cx="2092960" cy="451915"/>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2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28" name="Rounded Rectangle 27"/>
            <p:cNvSpPr/>
            <p:nvPr/>
          </p:nvSpPr>
          <p:spPr>
            <a:xfrm>
              <a:off x="7373072" y="2037144"/>
              <a:ext cx="1867713" cy="1574157"/>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567423" y="982472"/>
            <a:ext cx="6444214" cy="636606"/>
            <a:chOff x="5567423" y="982472"/>
            <a:chExt cx="6444214" cy="636606"/>
          </a:xfrm>
        </p:grpSpPr>
        <p:grpSp>
          <p:nvGrpSpPr>
            <p:cNvPr id="25" name="Group 24"/>
            <p:cNvGrpSpPr/>
            <p:nvPr/>
          </p:nvGrpSpPr>
          <p:grpSpPr>
            <a:xfrm>
              <a:off x="9918677" y="1091761"/>
              <a:ext cx="2092960" cy="451915"/>
              <a:chOff x="9865360" y="5754142"/>
              <a:chExt cx="2092960" cy="451915"/>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27"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29" name="Rounded Rectangle 28"/>
            <p:cNvSpPr/>
            <p:nvPr/>
          </p:nvSpPr>
          <p:spPr>
            <a:xfrm>
              <a:off x="5567423" y="982472"/>
              <a:ext cx="4294207" cy="636606"/>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a:off x="593725" y="601091"/>
            <a:ext cx="2012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descr="A screen shot of a social media post&#10;&#10;Description generated with very high confidence">
            <a:extLst>
              <a:ext uri="{FF2B5EF4-FFF2-40B4-BE49-F238E27FC236}">
                <a16:creationId xmlns:a16="http://schemas.microsoft.com/office/drawing/2014/main" xmlns="" id="{2F15491F-E398-4050-B3A9-1721B44AF5D9}"/>
              </a:ext>
            </a:extLst>
          </p:cNvPr>
          <p:cNvPicPr>
            <a:picLocks noChangeAspect="1"/>
          </p:cNvPicPr>
          <p:nvPr/>
        </p:nvPicPr>
        <p:blipFill>
          <a:blip r:embed="rId3"/>
          <a:stretch>
            <a:fillRect/>
          </a:stretch>
        </p:blipFill>
        <p:spPr>
          <a:xfrm>
            <a:off x="3925761" y="1038225"/>
            <a:ext cx="5869114" cy="4397375"/>
          </a:xfrm>
          <a:prstGeom prst="rect">
            <a:avLst/>
          </a:prstGeom>
          <a:effectLst>
            <a:outerShdw blurRad="139700" dist="279400" dir="2700000" algn="tl" rotWithShape="0">
              <a:prstClr val="black">
                <a:alpha val="34000"/>
              </a:prstClr>
            </a:outerShdw>
          </a:effectLst>
        </p:spPr>
      </p:pic>
      <p:sp>
        <p:nvSpPr>
          <p:cNvPr id="11"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Street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2" name="object 4"/>
          <p:cNvSpPr txBox="1">
            <a:spLocks/>
          </p:cNvSpPr>
          <p:nvPr/>
        </p:nvSpPr>
        <p:spPr>
          <a:xfrm>
            <a:off x="589584" y="785695"/>
            <a:ext cx="32416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grpSp>
        <p:nvGrpSpPr>
          <p:cNvPr id="3" name="Group 2"/>
          <p:cNvGrpSpPr/>
          <p:nvPr/>
        </p:nvGrpSpPr>
        <p:grpSpPr>
          <a:xfrm>
            <a:off x="7373072" y="2037144"/>
            <a:ext cx="4052113" cy="1574157"/>
            <a:chOff x="7373072" y="2037144"/>
            <a:chExt cx="4052113" cy="1574157"/>
          </a:xfrm>
        </p:grpSpPr>
        <p:grpSp>
          <p:nvGrpSpPr>
            <p:cNvPr id="14" name="Group 13"/>
            <p:cNvGrpSpPr/>
            <p:nvPr/>
          </p:nvGrpSpPr>
          <p:grpSpPr>
            <a:xfrm>
              <a:off x="9332225" y="2577400"/>
              <a:ext cx="2092960" cy="451915"/>
              <a:chOff x="9712960" y="2492782"/>
              <a:chExt cx="2092960" cy="451915"/>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6"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20" name="Rounded Rectangle 19"/>
            <p:cNvSpPr/>
            <p:nvPr/>
          </p:nvSpPr>
          <p:spPr>
            <a:xfrm>
              <a:off x="7373072" y="2037144"/>
              <a:ext cx="1867713" cy="1574157"/>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5567423" y="982472"/>
            <a:ext cx="6444214" cy="636606"/>
            <a:chOff x="5567423" y="982472"/>
            <a:chExt cx="6444214" cy="636606"/>
          </a:xfrm>
        </p:grpSpPr>
        <p:grpSp>
          <p:nvGrpSpPr>
            <p:cNvPr id="17" name="Group 16"/>
            <p:cNvGrpSpPr/>
            <p:nvPr/>
          </p:nvGrpSpPr>
          <p:grpSpPr>
            <a:xfrm>
              <a:off x="9918677" y="1071213"/>
              <a:ext cx="2092960" cy="451915"/>
              <a:chOff x="9865360" y="5754142"/>
              <a:chExt cx="2092960" cy="451915"/>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9"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21" name="Rounded Rectangle 20"/>
            <p:cNvSpPr/>
            <p:nvPr/>
          </p:nvSpPr>
          <p:spPr>
            <a:xfrm>
              <a:off x="5567423" y="982472"/>
              <a:ext cx="4294207" cy="636606"/>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p:cNvCxnSpPr/>
          <p:nvPr/>
        </p:nvCxnSpPr>
        <p:spPr>
          <a:xfrm>
            <a:off x="593725" y="601091"/>
            <a:ext cx="2012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7" y="1046842"/>
            <a:ext cx="5889172" cy="4416879"/>
          </a:xfrm>
          <a:prstGeom prst="rect">
            <a:avLst/>
          </a:prstGeom>
          <a:effectLst>
            <a:outerShdw blurRad="139700" dist="279400" dir="2700000" algn="tl" rotWithShape="0">
              <a:prstClr val="black">
                <a:alpha val="34000"/>
              </a:prstClr>
            </a:outerShdw>
          </a:effectLst>
        </p:spPr>
      </p:pic>
      <p:sp>
        <p:nvSpPr>
          <p:cNvPr id="10"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Street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2" name="object 4"/>
          <p:cNvSpPr txBox="1">
            <a:spLocks/>
          </p:cNvSpPr>
          <p:nvPr/>
        </p:nvSpPr>
        <p:spPr>
          <a:xfrm>
            <a:off x="589584" y="785695"/>
            <a:ext cx="32416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grpSp>
        <p:nvGrpSpPr>
          <p:cNvPr id="4" name="Group 3"/>
          <p:cNvGrpSpPr/>
          <p:nvPr/>
        </p:nvGrpSpPr>
        <p:grpSpPr>
          <a:xfrm>
            <a:off x="7373072" y="2037144"/>
            <a:ext cx="4052113" cy="1574157"/>
            <a:chOff x="7373072" y="2037144"/>
            <a:chExt cx="4052113" cy="1574157"/>
          </a:xfrm>
        </p:grpSpPr>
        <p:grpSp>
          <p:nvGrpSpPr>
            <p:cNvPr id="14" name="Group 13"/>
            <p:cNvGrpSpPr/>
            <p:nvPr/>
          </p:nvGrpSpPr>
          <p:grpSpPr>
            <a:xfrm>
              <a:off x="9332225" y="2618497"/>
              <a:ext cx="2092960" cy="451915"/>
              <a:chOff x="9712960" y="2492782"/>
              <a:chExt cx="2092960" cy="451915"/>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6"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20" name="Rounded Rectangle 19"/>
            <p:cNvSpPr/>
            <p:nvPr/>
          </p:nvSpPr>
          <p:spPr>
            <a:xfrm>
              <a:off x="7373072" y="2037144"/>
              <a:ext cx="1867713" cy="1574157"/>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567423" y="982472"/>
            <a:ext cx="6444214" cy="636606"/>
            <a:chOff x="5567423" y="982472"/>
            <a:chExt cx="6444214" cy="636606"/>
          </a:xfrm>
        </p:grpSpPr>
        <p:grpSp>
          <p:nvGrpSpPr>
            <p:cNvPr id="17" name="Group 16"/>
            <p:cNvGrpSpPr/>
            <p:nvPr/>
          </p:nvGrpSpPr>
          <p:grpSpPr>
            <a:xfrm>
              <a:off x="9918677" y="1081487"/>
              <a:ext cx="2092960" cy="451915"/>
              <a:chOff x="9865360" y="5754142"/>
              <a:chExt cx="2092960" cy="451915"/>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9"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21" name="Rounded Rectangle 20"/>
            <p:cNvSpPr/>
            <p:nvPr/>
          </p:nvSpPr>
          <p:spPr>
            <a:xfrm>
              <a:off x="5567423" y="982472"/>
              <a:ext cx="4294207" cy="636606"/>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p:cNvCxnSpPr/>
          <p:nvPr/>
        </p:nvCxnSpPr>
        <p:spPr>
          <a:xfrm>
            <a:off x="593725" y="601091"/>
            <a:ext cx="20123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2" name="Picture 1" descr="Maps-page-36-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hape 381"/>
          <p:cNvSpPr txBox="1">
            <a:spLocks/>
          </p:cNvSpPr>
          <p:nvPr/>
        </p:nvSpPr>
        <p:spPr>
          <a:xfrm>
            <a:off x="391885" y="405266"/>
            <a:ext cx="8036497" cy="215505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lnSpc>
                <a:spcPct val="85000"/>
              </a:lnSpc>
              <a:buSzPct val="25000"/>
            </a:pPr>
            <a:r>
              <a:rPr lang="en-GB" sz="3600" b="1" dirty="0">
                <a:solidFill>
                  <a:schemeClr val="bg1"/>
                </a:solidFill>
                <a:latin typeface="+mn-lt"/>
              </a:rPr>
              <a:t>Whether North </a:t>
            </a:r>
            <a:r>
              <a:rPr lang="en-GB" sz="3600" b="1" dirty="0" smtClean="0">
                <a:solidFill>
                  <a:schemeClr val="bg1"/>
                </a:solidFill>
                <a:latin typeface="+mn-lt"/>
              </a:rPr>
              <a:t/>
            </a:r>
            <a:br>
              <a:rPr lang="en-GB" sz="3600" b="1" dirty="0" smtClean="0">
                <a:solidFill>
                  <a:schemeClr val="bg1"/>
                </a:solidFill>
                <a:latin typeface="+mn-lt"/>
              </a:rPr>
            </a:br>
            <a:r>
              <a:rPr lang="en-GB" sz="3600" b="1" dirty="0" smtClean="0">
                <a:solidFill>
                  <a:schemeClr val="bg1"/>
                </a:solidFill>
                <a:latin typeface="+mn-lt"/>
              </a:rPr>
              <a:t>or </a:t>
            </a:r>
            <a:r>
              <a:rPr lang="en-GB" sz="3600" b="1" dirty="0">
                <a:solidFill>
                  <a:schemeClr val="bg1"/>
                </a:solidFill>
                <a:latin typeface="+mn-lt"/>
              </a:rPr>
              <a:t>South, </a:t>
            </a:r>
            <a:r>
              <a:rPr lang="en-GB" sz="3600" b="1" dirty="0" smtClean="0">
                <a:solidFill>
                  <a:schemeClr val="bg1"/>
                </a:solidFill>
                <a:latin typeface="+mn-lt"/>
              </a:rPr>
              <a:t>you </a:t>
            </a:r>
            <a:r>
              <a:rPr lang="en-GB" sz="3600" b="1" dirty="0">
                <a:solidFill>
                  <a:schemeClr val="bg1"/>
                </a:solidFill>
                <a:latin typeface="+mn-lt"/>
              </a:rPr>
              <a:t>don’t </a:t>
            </a:r>
            <a:r>
              <a:rPr lang="en-GB" sz="3600" b="1" dirty="0" smtClean="0">
                <a:solidFill>
                  <a:schemeClr val="bg1"/>
                </a:solidFill>
                <a:latin typeface="+mn-lt"/>
              </a:rPr>
              <a:t/>
            </a:r>
            <a:br>
              <a:rPr lang="en-GB" sz="3600" b="1" dirty="0" smtClean="0">
                <a:solidFill>
                  <a:schemeClr val="bg1"/>
                </a:solidFill>
                <a:latin typeface="+mn-lt"/>
              </a:rPr>
            </a:br>
            <a:r>
              <a:rPr lang="en-GB" sz="3600" b="1" dirty="0" smtClean="0">
                <a:solidFill>
                  <a:schemeClr val="bg1"/>
                </a:solidFill>
                <a:latin typeface="+mn-lt"/>
              </a:rPr>
              <a:t>have </a:t>
            </a:r>
            <a:r>
              <a:rPr lang="en-GB" sz="3600" b="1" dirty="0">
                <a:solidFill>
                  <a:schemeClr val="bg1"/>
                </a:solidFill>
                <a:latin typeface="+mn-lt"/>
              </a:rPr>
              <a:t>to </a:t>
            </a:r>
            <a:r>
              <a:rPr lang="en-GB" sz="3600" b="1" dirty="0" smtClean="0">
                <a:solidFill>
                  <a:schemeClr val="bg1"/>
                </a:solidFill>
                <a:latin typeface="+mn-lt"/>
              </a:rPr>
              <a:t>look</a:t>
            </a:r>
            <a:br>
              <a:rPr lang="en-GB" sz="3600" b="1" dirty="0" smtClean="0">
                <a:solidFill>
                  <a:schemeClr val="bg1"/>
                </a:solidFill>
                <a:latin typeface="+mn-lt"/>
              </a:rPr>
            </a:br>
            <a:r>
              <a:rPr lang="en-GB" sz="3600" b="1" dirty="0" smtClean="0">
                <a:solidFill>
                  <a:schemeClr val="bg1"/>
                </a:solidFill>
                <a:latin typeface="+mn-lt"/>
              </a:rPr>
              <a:t>far </a:t>
            </a:r>
            <a:r>
              <a:rPr lang="en-GB" sz="3600" b="1" dirty="0">
                <a:solidFill>
                  <a:schemeClr val="bg1"/>
                </a:solidFill>
                <a:latin typeface="+mn-lt"/>
              </a:rPr>
              <a:t>for a council </a:t>
            </a:r>
            <a:r>
              <a:rPr lang="en-GB" sz="3600" b="1" dirty="0" smtClean="0">
                <a:solidFill>
                  <a:schemeClr val="bg1"/>
                </a:solidFill>
                <a:latin typeface="+mn-lt"/>
              </a:rPr>
              <a:t/>
            </a:r>
            <a:br>
              <a:rPr lang="en-GB" sz="3600" b="1" dirty="0" smtClean="0">
                <a:solidFill>
                  <a:schemeClr val="bg1"/>
                </a:solidFill>
                <a:latin typeface="+mn-lt"/>
              </a:rPr>
            </a:br>
            <a:r>
              <a:rPr lang="en-GB" sz="3600" b="1" dirty="0" smtClean="0">
                <a:solidFill>
                  <a:schemeClr val="bg1"/>
                </a:solidFill>
                <a:latin typeface="+mn-lt"/>
              </a:rPr>
              <a:t>using </a:t>
            </a:r>
            <a:r>
              <a:rPr lang="en-GB" sz="3600" b="1" dirty="0">
                <a:solidFill>
                  <a:schemeClr val="bg1"/>
                </a:solidFill>
                <a:latin typeface="+mn-lt"/>
              </a:rPr>
              <a:t>and benefiting </a:t>
            </a:r>
            <a:r>
              <a:rPr lang="en-GB" sz="3600" b="1" dirty="0" smtClean="0">
                <a:solidFill>
                  <a:schemeClr val="bg1"/>
                </a:solidFill>
                <a:latin typeface="+mn-lt"/>
              </a:rPr>
              <a:t/>
            </a:r>
            <a:br>
              <a:rPr lang="en-GB" sz="3600" b="1" dirty="0" smtClean="0">
                <a:solidFill>
                  <a:schemeClr val="bg1"/>
                </a:solidFill>
                <a:latin typeface="+mn-lt"/>
              </a:rPr>
            </a:br>
            <a:r>
              <a:rPr lang="en-GB" sz="3600" b="1" dirty="0" smtClean="0">
                <a:solidFill>
                  <a:schemeClr val="bg1"/>
                </a:solidFill>
                <a:latin typeface="+mn-lt"/>
              </a:rPr>
              <a:t>from </a:t>
            </a:r>
            <a:r>
              <a:rPr lang="en-GB" sz="3600" b="1" dirty="0">
                <a:solidFill>
                  <a:schemeClr val="bg1"/>
                </a:solidFill>
                <a:latin typeface="+mn-lt"/>
              </a:rPr>
              <a:t>our </a:t>
            </a:r>
            <a:r>
              <a:rPr lang="en-GB" sz="3600" b="1" dirty="0" err="1" smtClean="0">
                <a:solidFill>
                  <a:schemeClr val="bg1"/>
                </a:solidFill>
                <a:latin typeface="+mn-lt"/>
              </a:rPr>
              <a:t>WiFi</a:t>
            </a:r>
            <a:endParaRPr lang="en-GB" sz="3600" b="1" dirty="0">
              <a:solidFill>
                <a:schemeClr val="bg1"/>
              </a:solidFill>
              <a:latin typeface="+mn-lt"/>
            </a:endParaRPr>
          </a:p>
        </p:txBody>
      </p:sp>
    </p:spTree>
    <p:extLst>
      <p:ext uri="{BB962C8B-B14F-4D97-AF65-F5344CB8AC3E}">
        <p14:creationId xmlns:p14="http://schemas.microsoft.com/office/powerpoint/2010/main" val="291708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 name="Picture 4" descr="page-37-iStock-5103072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p:cNvSpPr/>
          <p:nvPr/>
        </p:nvSpPr>
        <p:spPr>
          <a:xfrm>
            <a:off x="-1" y="0"/>
            <a:ext cx="12192001" cy="6858000"/>
          </a:xfrm>
          <a:prstGeom prst="rect">
            <a:avLst/>
          </a:prstGeom>
          <a:solidFill>
            <a:srgbClr val="512855">
              <a:alpha val="74000"/>
            </a:srgbClr>
          </a:solidFill>
        </p:spPr>
        <p:txBody>
          <a:bodyPr wrap="square" numCol="3" spcCol="900000" rtlCol="0" anchor="ctr">
            <a:spAutoFit/>
          </a:bodyPr>
          <a:lstStyle/>
          <a:p>
            <a:pPr marR="5081" algn="ctr"/>
            <a:endParaRPr lang="en-US" sz="2400" b="1" spc="5" dirty="0">
              <a:solidFill>
                <a:srgbClr val="FFFFFF"/>
              </a:solidFill>
              <a:latin typeface="Arial"/>
              <a:cs typeface="Arial"/>
            </a:endParaRPr>
          </a:p>
        </p:txBody>
      </p:sp>
      <p:sp>
        <p:nvSpPr>
          <p:cNvPr id="25" name="Shape 414"/>
          <p:cNvSpPr txBox="1">
            <a:spLocks/>
          </p:cNvSpPr>
          <p:nvPr/>
        </p:nvSpPr>
        <p:spPr>
          <a:xfrm>
            <a:off x="479964" y="2765268"/>
            <a:ext cx="3192463" cy="3444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endParaRPr lang="en-GB" sz="1800" dirty="0">
              <a:solidFill>
                <a:schemeClr val="bg1"/>
              </a:solidFill>
              <a:latin typeface="+mn-lt"/>
            </a:endParaRPr>
          </a:p>
        </p:txBody>
      </p:sp>
      <p:sp>
        <p:nvSpPr>
          <p:cNvPr id="27" name="Shape 413"/>
          <p:cNvSpPr txBox="1">
            <a:spLocks/>
          </p:cNvSpPr>
          <p:nvPr/>
        </p:nvSpPr>
        <p:spPr>
          <a:xfrm>
            <a:off x="1705429" y="2698016"/>
            <a:ext cx="4210231" cy="11742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GB" sz="3959" b="1" dirty="0" smtClean="0">
                <a:solidFill>
                  <a:schemeClr val="bg1"/>
                </a:solidFill>
                <a:latin typeface="Arial"/>
                <a:cs typeface="Arial"/>
              </a:rPr>
              <a:t>Councils:</a:t>
            </a:r>
            <a:br>
              <a:rPr lang="en-GB" sz="3959" b="1" dirty="0" smtClean="0">
                <a:solidFill>
                  <a:schemeClr val="bg1"/>
                </a:solidFill>
                <a:latin typeface="Arial"/>
                <a:cs typeface="Arial"/>
              </a:rPr>
            </a:br>
            <a:r>
              <a:rPr lang="en-GB" sz="3959" b="1" dirty="0" smtClean="0">
                <a:solidFill>
                  <a:schemeClr val="bg1"/>
                </a:solidFill>
                <a:latin typeface="Arial"/>
                <a:cs typeface="Arial"/>
              </a:rPr>
              <a:t>The stats</a:t>
            </a:r>
            <a:endParaRPr lang="en-GB" sz="3959" b="1" dirty="0">
              <a:solidFill>
                <a:schemeClr val="bg1"/>
              </a:solidFill>
              <a:latin typeface="Arial"/>
              <a:cs typeface="Arial"/>
            </a:endParaRPr>
          </a:p>
        </p:txBody>
      </p:sp>
      <p:sp>
        <p:nvSpPr>
          <p:cNvPr id="28" name="Shape 478"/>
          <p:cNvSpPr txBox="1">
            <a:spLocks/>
          </p:cNvSpPr>
          <p:nvPr/>
        </p:nvSpPr>
        <p:spPr>
          <a:xfrm>
            <a:off x="6599486" y="1681063"/>
            <a:ext cx="4440844" cy="43551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GB" sz="1800" dirty="0">
                <a:solidFill>
                  <a:schemeClr val="bg1"/>
                </a:solidFill>
              </a:rPr>
              <a:t>A monthly breakdown of...</a:t>
            </a:r>
          </a:p>
        </p:txBody>
      </p:sp>
      <p:grpSp>
        <p:nvGrpSpPr>
          <p:cNvPr id="2" name="Group 1"/>
          <p:cNvGrpSpPr/>
          <p:nvPr/>
        </p:nvGrpSpPr>
        <p:grpSpPr>
          <a:xfrm>
            <a:off x="5211232" y="2375346"/>
            <a:ext cx="6438899" cy="1291221"/>
            <a:chOff x="5211232" y="2375346"/>
            <a:chExt cx="6438899" cy="1291221"/>
          </a:xfrm>
        </p:grpSpPr>
        <p:sp>
          <p:nvSpPr>
            <p:cNvPr id="26" name="Shape 414"/>
            <p:cNvSpPr txBox="1">
              <a:spLocks/>
            </p:cNvSpPr>
            <p:nvPr/>
          </p:nvSpPr>
          <p:spPr>
            <a:xfrm>
              <a:off x="6631882" y="2375346"/>
              <a:ext cx="754337" cy="34279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GB" sz="1600" dirty="0" smtClean="0">
                  <a:solidFill>
                    <a:schemeClr val="bg1"/>
                  </a:solidFill>
                  <a:latin typeface="+mn-lt"/>
                </a:rPr>
                <a:t>Over</a:t>
              </a:r>
              <a:endParaRPr lang="en-GB" sz="1600" dirty="0">
                <a:solidFill>
                  <a:schemeClr val="bg1"/>
                </a:solidFill>
                <a:latin typeface="+mn-lt"/>
              </a:endParaRPr>
            </a:p>
          </p:txBody>
        </p:sp>
        <p:sp>
          <p:nvSpPr>
            <p:cNvPr id="32" name="Shape 478"/>
            <p:cNvSpPr txBox="1">
              <a:spLocks/>
            </p:cNvSpPr>
            <p:nvPr/>
          </p:nvSpPr>
          <p:spPr>
            <a:xfrm>
              <a:off x="6561815" y="2588522"/>
              <a:ext cx="4155447" cy="1046466"/>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60,000</a:t>
              </a:r>
              <a:endParaRPr lang="en-GB" sz="4800" b="1" dirty="0">
                <a:solidFill>
                  <a:srgbClr val="FF0A0A"/>
                </a:solidFill>
                <a:latin typeface="+mn-lt"/>
              </a:endParaRPr>
            </a:p>
          </p:txBody>
        </p:sp>
        <p:sp>
          <p:nvSpPr>
            <p:cNvPr id="35" name="Shape 478"/>
            <p:cNvSpPr txBox="1">
              <a:spLocks/>
            </p:cNvSpPr>
            <p:nvPr/>
          </p:nvSpPr>
          <p:spPr>
            <a:xfrm>
              <a:off x="9136618" y="2880280"/>
              <a:ext cx="2513513" cy="3402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600" b="1" dirty="0" smtClean="0">
                  <a:solidFill>
                    <a:schemeClr val="bg1"/>
                  </a:solidFill>
                  <a:latin typeface="+mn-lt"/>
                </a:rPr>
                <a:t>average </a:t>
              </a:r>
              <a:br>
                <a:rPr lang="en-GB" sz="1600" b="1" dirty="0" smtClean="0">
                  <a:solidFill>
                    <a:schemeClr val="bg1"/>
                  </a:solidFill>
                  <a:latin typeface="+mn-lt"/>
                </a:rPr>
              </a:br>
              <a:r>
                <a:rPr lang="en-GB" sz="1600" b="1" dirty="0" smtClean="0">
                  <a:solidFill>
                    <a:schemeClr val="bg1"/>
                  </a:solidFill>
                  <a:latin typeface="+mn-lt"/>
                </a:rPr>
                <a:t>sessions</a:t>
              </a:r>
              <a:endParaRPr lang="en-GB" sz="1600" b="1" dirty="0">
                <a:solidFill>
                  <a:schemeClr val="bg1"/>
                </a:solidFill>
                <a:latin typeface="+mn-lt"/>
              </a:endParaRPr>
            </a:p>
          </p:txBody>
        </p:sp>
        <p:pic>
          <p:nvPicPr>
            <p:cNvPr id="20" name="Picture 19" descr="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232" y="2586567"/>
              <a:ext cx="1080000" cy="1080000"/>
            </a:xfrm>
            <a:prstGeom prst="rect">
              <a:avLst/>
            </a:prstGeom>
          </p:spPr>
        </p:pic>
      </p:grpSp>
      <p:grpSp>
        <p:nvGrpSpPr>
          <p:cNvPr id="3" name="Group 2"/>
          <p:cNvGrpSpPr/>
          <p:nvPr/>
        </p:nvGrpSpPr>
        <p:grpSpPr>
          <a:xfrm>
            <a:off x="5239516" y="3864357"/>
            <a:ext cx="5330440" cy="1080000"/>
            <a:chOff x="5239516" y="3864357"/>
            <a:chExt cx="5330440" cy="1080000"/>
          </a:xfrm>
        </p:grpSpPr>
        <p:sp>
          <p:nvSpPr>
            <p:cNvPr id="33" name="Shape 478"/>
            <p:cNvSpPr txBox="1">
              <a:spLocks/>
            </p:cNvSpPr>
            <p:nvPr/>
          </p:nvSpPr>
          <p:spPr>
            <a:xfrm>
              <a:off x="6606379" y="3877893"/>
              <a:ext cx="3707668" cy="85809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28,000</a:t>
              </a:r>
              <a:endParaRPr lang="en-GB" sz="4800" b="1" dirty="0">
                <a:solidFill>
                  <a:srgbClr val="FF0A0A"/>
                </a:solidFill>
                <a:latin typeface="+mn-lt"/>
              </a:endParaRPr>
            </a:p>
          </p:txBody>
        </p:sp>
        <p:sp>
          <p:nvSpPr>
            <p:cNvPr id="36" name="Shape 478"/>
            <p:cNvSpPr txBox="1">
              <a:spLocks/>
            </p:cNvSpPr>
            <p:nvPr/>
          </p:nvSpPr>
          <p:spPr>
            <a:xfrm>
              <a:off x="9136624" y="4186970"/>
              <a:ext cx="1433332" cy="3402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600" b="1" dirty="0">
                  <a:solidFill>
                    <a:schemeClr val="bg1"/>
                  </a:solidFill>
                  <a:latin typeface="+mn-lt"/>
                </a:rPr>
                <a:t>u</a:t>
              </a:r>
              <a:r>
                <a:rPr lang="en-GB" sz="1600" b="1" dirty="0" smtClean="0">
                  <a:solidFill>
                    <a:schemeClr val="bg1"/>
                  </a:solidFill>
                  <a:latin typeface="+mn-lt"/>
                </a:rPr>
                <a:t>nique</a:t>
              </a:r>
            </a:p>
            <a:p>
              <a:pPr marL="0" indent="0">
                <a:spcBef>
                  <a:spcPts val="0"/>
                </a:spcBef>
                <a:buSzPct val="98666"/>
                <a:buNone/>
              </a:pPr>
              <a:r>
                <a:rPr lang="en-GB" sz="1600" b="1" dirty="0" smtClean="0">
                  <a:solidFill>
                    <a:schemeClr val="bg1"/>
                  </a:solidFill>
                  <a:latin typeface="+mn-lt"/>
                </a:rPr>
                <a:t>users</a:t>
              </a:r>
              <a:endParaRPr lang="en-GB" sz="1600" b="1" dirty="0">
                <a:solidFill>
                  <a:schemeClr val="bg1"/>
                </a:solidFill>
                <a:latin typeface="+mn-lt"/>
              </a:endParaRPr>
            </a:p>
          </p:txBody>
        </p:sp>
        <p:pic>
          <p:nvPicPr>
            <p:cNvPr id="22" name="Picture 21" descr="per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6" y="3864357"/>
              <a:ext cx="1080000" cy="1080000"/>
            </a:xfrm>
            <a:prstGeom prst="rect">
              <a:avLst/>
            </a:prstGeom>
          </p:spPr>
        </p:pic>
      </p:grpSp>
      <p:grpSp>
        <p:nvGrpSpPr>
          <p:cNvPr id="4" name="Group 3"/>
          <p:cNvGrpSpPr/>
          <p:nvPr/>
        </p:nvGrpSpPr>
        <p:grpSpPr>
          <a:xfrm>
            <a:off x="5177366" y="5202769"/>
            <a:ext cx="5812376" cy="1100377"/>
            <a:chOff x="5177366" y="5202769"/>
            <a:chExt cx="5812376" cy="1100377"/>
          </a:xfrm>
        </p:grpSpPr>
        <p:sp>
          <p:nvSpPr>
            <p:cNvPr id="34" name="Shape 478"/>
            <p:cNvSpPr txBox="1">
              <a:spLocks/>
            </p:cNvSpPr>
            <p:nvPr/>
          </p:nvSpPr>
          <p:spPr>
            <a:xfrm>
              <a:off x="6695496" y="5218319"/>
              <a:ext cx="2952268" cy="104231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6000" b="1" dirty="0" smtClean="0">
                  <a:solidFill>
                    <a:srgbClr val="FF0A0A"/>
                  </a:solidFill>
                  <a:latin typeface="+mn-lt"/>
                </a:rPr>
                <a:t>800,000</a:t>
              </a:r>
              <a:endParaRPr lang="en-GB" sz="6000" b="1" dirty="0">
                <a:solidFill>
                  <a:srgbClr val="FF0A0A"/>
                </a:solidFill>
                <a:latin typeface="+mn-lt"/>
              </a:endParaRPr>
            </a:p>
          </p:txBody>
        </p:sp>
        <p:sp>
          <p:nvSpPr>
            <p:cNvPr id="37" name="Shape 478"/>
            <p:cNvSpPr txBox="1">
              <a:spLocks/>
            </p:cNvSpPr>
            <p:nvPr/>
          </p:nvSpPr>
          <p:spPr>
            <a:xfrm>
              <a:off x="9556410" y="5529553"/>
              <a:ext cx="1433332" cy="34025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98666"/>
                <a:buNone/>
              </a:pPr>
              <a:r>
                <a:rPr lang="en-GB" sz="1600" b="1" dirty="0" smtClean="0">
                  <a:solidFill>
                    <a:schemeClr val="bg1"/>
                  </a:solidFill>
                  <a:latin typeface="+mn-lt"/>
                </a:rPr>
                <a:t>average impressions</a:t>
              </a:r>
              <a:endParaRPr lang="en-GB" sz="1600" b="1" dirty="0">
                <a:solidFill>
                  <a:schemeClr val="bg1"/>
                </a:solidFill>
                <a:latin typeface="+mn-lt"/>
              </a:endParaRPr>
            </a:p>
          </p:txBody>
        </p:sp>
        <p:pic>
          <p:nvPicPr>
            <p:cNvPr id="23" name="Picture 22" descr="ey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66" y="5202769"/>
              <a:ext cx="1296000" cy="11003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0987" r="10987"/>
          <a:stretch/>
        </p:blipFill>
        <p:spPr>
          <a:xfrm>
            <a:off x="3946967" y="645389"/>
            <a:ext cx="5894245" cy="5665722"/>
          </a:xfrm>
          <a:prstGeom prst="rect">
            <a:avLst/>
          </a:prstGeom>
          <a:effectLst>
            <a:outerShdw blurRad="139700" dist="279400" dir="2700000" algn="tl" rotWithShape="0">
              <a:prstClr val="black">
                <a:alpha val="34000"/>
              </a:prstClr>
            </a:outerShdw>
          </a:effectLst>
        </p:spPr>
      </p:pic>
      <p:sp>
        <p:nvSpPr>
          <p:cNvPr id="9"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Council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0" name="object 4"/>
          <p:cNvSpPr txBox="1">
            <a:spLocks/>
          </p:cNvSpPr>
          <p:nvPr/>
        </p:nvSpPr>
        <p:spPr>
          <a:xfrm>
            <a:off x="589584" y="785695"/>
            <a:ext cx="310865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welcome</a:t>
            </a:r>
            <a:r>
              <a:rPr lang="en-US" sz="2400" b="1" spc="-52" dirty="0" smtClean="0">
                <a:solidFill>
                  <a:schemeClr val="bg1"/>
                </a:solidFill>
              </a:rPr>
              <a:t> </a:t>
            </a:r>
            <a:r>
              <a:rPr lang="en-US" sz="2400" b="1" spc="6" dirty="0" smtClean="0">
                <a:solidFill>
                  <a:schemeClr val="bg1"/>
                </a:solidFill>
              </a:rPr>
              <a:t>page</a:t>
            </a:r>
            <a:endParaRPr lang="en-US" sz="2400" b="1" spc="6" dirty="0">
              <a:solidFill>
                <a:schemeClr val="bg1"/>
              </a:solidFill>
            </a:endParaRPr>
          </a:p>
        </p:txBody>
      </p:sp>
      <p:grpSp>
        <p:nvGrpSpPr>
          <p:cNvPr id="3" name="Group 2"/>
          <p:cNvGrpSpPr/>
          <p:nvPr/>
        </p:nvGrpSpPr>
        <p:grpSpPr>
          <a:xfrm>
            <a:off x="7292052" y="3414532"/>
            <a:ext cx="4549821" cy="1990845"/>
            <a:chOff x="7292052" y="3414532"/>
            <a:chExt cx="4549821" cy="1990845"/>
          </a:xfrm>
        </p:grpSpPr>
        <p:grpSp>
          <p:nvGrpSpPr>
            <p:cNvPr id="12" name="Group 11"/>
            <p:cNvGrpSpPr/>
            <p:nvPr/>
          </p:nvGrpSpPr>
          <p:grpSpPr>
            <a:xfrm>
              <a:off x="9748913" y="4191091"/>
              <a:ext cx="2092960" cy="451915"/>
              <a:chOff x="9712960" y="2492782"/>
              <a:chExt cx="2092960" cy="45191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18" name="Rounded Rectangle 17"/>
            <p:cNvSpPr/>
            <p:nvPr/>
          </p:nvSpPr>
          <p:spPr>
            <a:xfrm>
              <a:off x="7292052" y="3414532"/>
              <a:ext cx="2365422" cy="1990845"/>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4132162" y="567160"/>
            <a:ext cx="7659556" cy="810228"/>
            <a:chOff x="4132162" y="567160"/>
            <a:chExt cx="7659556" cy="810228"/>
          </a:xfrm>
        </p:grpSpPr>
        <p:grpSp>
          <p:nvGrpSpPr>
            <p:cNvPr id="15" name="Group 14"/>
            <p:cNvGrpSpPr/>
            <p:nvPr/>
          </p:nvGrpSpPr>
          <p:grpSpPr>
            <a:xfrm>
              <a:off x="9698758" y="748367"/>
              <a:ext cx="2092960" cy="451915"/>
              <a:chOff x="9865360" y="5754142"/>
              <a:chExt cx="2092960" cy="451915"/>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7"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19" name="Rounded Rectangle 18"/>
            <p:cNvSpPr/>
            <p:nvPr/>
          </p:nvSpPr>
          <p:spPr>
            <a:xfrm>
              <a:off x="4132162" y="567160"/>
              <a:ext cx="5509549" cy="810228"/>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p:nvPr/>
        </p:nvCxnSpPr>
        <p:spPr>
          <a:xfrm>
            <a:off x="593725" y="601091"/>
            <a:ext cx="2172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987" r="10987"/>
          <a:stretch/>
        </p:blipFill>
        <p:spPr>
          <a:xfrm>
            <a:off x="3946967" y="645389"/>
            <a:ext cx="5894245" cy="5665722"/>
          </a:xfrm>
          <a:prstGeom prst="rect">
            <a:avLst/>
          </a:prstGeom>
          <a:effectLst>
            <a:outerShdw blurRad="139700" dist="279400" dir="2700000" algn="tl" rotWithShape="0">
              <a:prstClr val="black">
                <a:alpha val="34000"/>
              </a:prstClr>
            </a:outerShdw>
          </a:effectLst>
        </p:spPr>
      </p:pic>
      <p:sp>
        <p:nvSpPr>
          <p:cNvPr id="9"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Council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0" name="object 4"/>
          <p:cNvSpPr txBox="1">
            <a:spLocks/>
          </p:cNvSpPr>
          <p:nvPr/>
        </p:nvSpPr>
        <p:spPr>
          <a:xfrm>
            <a:off x="589584" y="785695"/>
            <a:ext cx="32416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smtClean="0">
                <a:solidFill>
                  <a:schemeClr val="bg1"/>
                </a:solidFill>
              </a:rPr>
              <a:t>The registration page</a:t>
            </a:r>
            <a:endParaRPr lang="en-US" sz="2400" b="1" spc="6" dirty="0">
              <a:solidFill>
                <a:schemeClr val="bg1"/>
              </a:solidFill>
            </a:endParaRPr>
          </a:p>
        </p:txBody>
      </p:sp>
      <p:grpSp>
        <p:nvGrpSpPr>
          <p:cNvPr id="4" name="Group 3"/>
          <p:cNvGrpSpPr/>
          <p:nvPr/>
        </p:nvGrpSpPr>
        <p:grpSpPr>
          <a:xfrm>
            <a:off x="7292052" y="2650602"/>
            <a:ext cx="4549821" cy="1990845"/>
            <a:chOff x="7292052" y="2650602"/>
            <a:chExt cx="4549821" cy="1990845"/>
          </a:xfrm>
        </p:grpSpPr>
        <p:grpSp>
          <p:nvGrpSpPr>
            <p:cNvPr id="23" name="Group 22"/>
            <p:cNvGrpSpPr/>
            <p:nvPr/>
          </p:nvGrpSpPr>
          <p:grpSpPr>
            <a:xfrm>
              <a:off x="9748913" y="3427161"/>
              <a:ext cx="2092960" cy="451915"/>
              <a:chOff x="9712960" y="2492782"/>
              <a:chExt cx="2092960" cy="451915"/>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25"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29" name="Rounded Rectangle 28"/>
            <p:cNvSpPr/>
            <p:nvPr/>
          </p:nvSpPr>
          <p:spPr>
            <a:xfrm>
              <a:off x="7292052" y="2650602"/>
              <a:ext cx="2365422" cy="1990845"/>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4132162" y="567160"/>
            <a:ext cx="7659556" cy="810228"/>
            <a:chOff x="4132162" y="567160"/>
            <a:chExt cx="7659556" cy="810228"/>
          </a:xfrm>
        </p:grpSpPr>
        <p:grpSp>
          <p:nvGrpSpPr>
            <p:cNvPr id="26" name="Group 25"/>
            <p:cNvGrpSpPr/>
            <p:nvPr/>
          </p:nvGrpSpPr>
          <p:grpSpPr>
            <a:xfrm>
              <a:off x="9698758" y="748367"/>
              <a:ext cx="2092960" cy="451915"/>
              <a:chOff x="9865360" y="5754142"/>
              <a:chExt cx="2092960" cy="451915"/>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28"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30" name="Rounded Rectangle 29"/>
            <p:cNvSpPr/>
            <p:nvPr/>
          </p:nvSpPr>
          <p:spPr>
            <a:xfrm>
              <a:off x="4132162" y="567160"/>
              <a:ext cx="5509549" cy="810228"/>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593725" y="601091"/>
            <a:ext cx="2172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p:nvPr/>
        </p:nvSpPr>
        <p:spPr>
          <a:xfrm>
            <a:off x="4648203" y="2241313"/>
            <a:ext cx="3327401" cy="4024756"/>
          </a:xfrm>
          <a:prstGeom prst="rect">
            <a:avLst/>
          </a:prstGeom>
        </p:spPr>
        <p:txBody>
          <a:bodyPr vert="horz" wrap="square" lIns="0" tIns="7316" rIns="0" bIns="0" rtlCol="0">
            <a:spAutoFit/>
          </a:bodyPr>
          <a:lstStyle/>
          <a:p>
            <a:pPr marL="7701" marR="3081">
              <a:lnSpc>
                <a:spcPct val="106600"/>
              </a:lnSpc>
              <a:spcAft>
                <a:spcPts val="1200"/>
              </a:spcAft>
            </a:pPr>
            <a:r>
              <a:rPr lang="en-US" sz="1700" b="1" spc="-12" dirty="0">
                <a:solidFill>
                  <a:srgbClr val="FFFFFF"/>
                </a:solidFill>
              </a:rPr>
              <a:t>Our </a:t>
            </a:r>
            <a:r>
              <a:rPr lang="en-US" sz="1700" b="1" spc="-12" dirty="0" err="1">
                <a:solidFill>
                  <a:srgbClr val="FFFFFF"/>
                </a:solidFill>
              </a:rPr>
              <a:t>WiFi</a:t>
            </a:r>
            <a:r>
              <a:rPr lang="en-US" sz="1700" b="1" spc="-12" dirty="0">
                <a:solidFill>
                  <a:srgbClr val="FFFFFF"/>
                </a:solidFill>
              </a:rPr>
              <a:t> is available in premium locations to everyone from the most discerning </a:t>
            </a:r>
            <a:r>
              <a:rPr lang="en-US" sz="1700" b="1" spc="-12" dirty="0" err="1">
                <a:solidFill>
                  <a:srgbClr val="FFFFFF"/>
                </a:solidFill>
              </a:rPr>
              <a:t>traveller</a:t>
            </a:r>
            <a:r>
              <a:rPr lang="en-US" sz="1700" b="1" spc="-12" dirty="0">
                <a:solidFill>
                  <a:srgbClr val="FFFFFF"/>
                </a:solidFill>
              </a:rPr>
              <a:t> to, literally, the man on the street</a:t>
            </a:r>
            <a:r>
              <a:rPr lang="en-US" sz="1700" b="1" spc="-12" dirty="0" smtClean="0">
                <a:solidFill>
                  <a:srgbClr val="FFFFFF"/>
                </a:solidFill>
              </a:rPr>
              <a:t>.</a:t>
            </a:r>
          </a:p>
          <a:p>
            <a:pPr marL="7701" marR="3081">
              <a:lnSpc>
                <a:spcPct val="106600"/>
              </a:lnSpc>
              <a:spcAft>
                <a:spcPts val="1200"/>
              </a:spcAft>
            </a:pPr>
            <a:r>
              <a:rPr lang="en-US" dirty="0" smtClean="0">
                <a:solidFill>
                  <a:srgbClr val="FFFFFF"/>
                </a:solidFill>
              </a:rPr>
              <a:t>It </a:t>
            </a:r>
            <a:r>
              <a:rPr lang="en-US" dirty="0">
                <a:solidFill>
                  <a:srgbClr val="FFFFFF"/>
                </a:solidFill>
              </a:rPr>
              <a:t>offers a branded portal with bespoke options available to </a:t>
            </a:r>
            <a:r>
              <a:rPr lang="en-US" dirty="0" err="1">
                <a:solidFill>
                  <a:srgbClr val="FFFFFF"/>
                </a:solidFill>
              </a:rPr>
              <a:t>customise</a:t>
            </a:r>
            <a:r>
              <a:rPr lang="en-US" dirty="0">
                <a:solidFill>
                  <a:srgbClr val="FFFFFF"/>
                </a:solidFill>
              </a:rPr>
              <a:t> pages to your unique target audience. </a:t>
            </a:r>
            <a:endParaRPr lang="en-US" dirty="0" smtClean="0">
              <a:solidFill>
                <a:srgbClr val="FFFFFF"/>
              </a:solidFill>
            </a:endParaRPr>
          </a:p>
          <a:p>
            <a:pPr marL="7701" marR="3081">
              <a:lnSpc>
                <a:spcPct val="106600"/>
              </a:lnSpc>
              <a:spcAft>
                <a:spcPts val="1200"/>
              </a:spcAft>
            </a:pPr>
            <a:r>
              <a:rPr lang="en-US" dirty="0" smtClean="0">
                <a:solidFill>
                  <a:srgbClr val="FFFFFF"/>
                </a:solidFill>
              </a:rPr>
              <a:t>And </a:t>
            </a:r>
            <a:r>
              <a:rPr lang="en-US" dirty="0">
                <a:solidFill>
                  <a:srgbClr val="FFFFFF"/>
                </a:solidFill>
              </a:rPr>
              <a:t>it collects valuable first party data</a:t>
            </a:r>
            <a:r>
              <a:rPr lang="en-US" dirty="0" smtClean="0">
                <a:solidFill>
                  <a:srgbClr val="FFFFFF"/>
                </a:solidFill>
              </a:rPr>
              <a:t>.</a:t>
            </a:r>
            <a:br>
              <a:rPr lang="en-US" dirty="0" smtClean="0">
                <a:solidFill>
                  <a:srgbClr val="FFFFFF"/>
                </a:solidFill>
              </a:rPr>
            </a:br>
            <a:r>
              <a:rPr lang="en-US" dirty="0" smtClean="0">
                <a:solidFill>
                  <a:srgbClr val="FFFFFF"/>
                </a:solidFill>
              </a:rPr>
              <a:t>Ours </a:t>
            </a:r>
            <a:r>
              <a:rPr lang="en-US" dirty="0">
                <a:solidFill>
                  <a:srgbClr val="FFFFFF"/>
                </a:solidFill>
              </a:rPr>
              <a:t>isn’t a world where users* grumble about poor coverage, or missed </a:t>
            </a:r>
            <a:r>
              <a:rPr lang="en-US" dirty="0" err="1">
                <a:solidFill>
                  <a:srgbClr val="FFFFFF"/>
                </a:solidFill>
              </a:rPr>
              <a:t>WhatsApp</a:t>
            </a:r>
            <a:r>
              <a:rPr lang="en-US" dirty="0">
                <a:solidFill>
                  <a:srgbClr val="FFFFFF"/>
                </a:solidFill>
              </a:rPr>
              <a:t> messages, or the email that didn’t come through.</a:t>
            </a:r>
          </a:p>
          <a:p>
            <a:pPr marL="7701" marR="3081">
              <a:lnSpc>
                <a:spcPct val="106600"/>
              </a:lnSpc>
              <a:spcAft>
                <a:spcPts val="1200"/>
              </a:spcAft>
            </a:pPr>
            <a:endParaRPr lang="en-US" sz="1500" dirty="0">
              <a:solidFill>
                <a:srgbClr val="FFFFFF"/>
              </a:solidFill>
            </a:endParaRPr>
          </a:p>
          <a:p>
            <a:pPr marL="7701" marR="3081">
              <a:lnSpc>
                <a:spcPct val="106600"/>
              </a:lnSpc>
              <a:spcAft>
                <a:spcPts val="1200"/>
              </a:spcAft>
            </a:pPr>
            <a:endParaRPr lang="en-US" sz="1250" dirty="0">
              <a:solidFill>
                <a:srgbClr val="FFFFFF"/>
              </a:solidFill>
            </a:endParaRPr>
          </a:p>
        </p:txBody>
      </p:sp>
      <p:sp>
        <p:nvSpPr>
          <p:cNvPr id="7" name="object 7"/>
          <p:cNvSpPr txBox="1"/>
          <p:nvPr/>
        </p:nvSpPr>
        <p:spPr>
          <a:xfrm>
            <a:off x="8404109" y="2271277"/>
            <a:ext cx="3305290" cy="1230378"/>
          </a:xfrm>
          <a:prstGeom prst="rect">
            <a:avLst/>
          </a:prstGeom>
        </p:spPr>
        <p:txBody>
          <a:bodyPr vert="horz" wrap="square" lIns="0" tIns="7316" rIns="0" bIns="0" rtlCol="0">
            <a:spAutoFit/>
          </a:bodyPr>
          <a:lstStyle/>
          <a:p>
            <a:pPr marL="7701" marR="3081">
              <a:lnSpc>
                <a:spcPct val="113999"/>
              </a:lnSpc>
              <a:spcBef>
                <a:spcPts val="58"/>
              </a:spcBef>
            </a:pPr>
            <a:r>
              <a:rPr lang="en-US" dirty="0" smtClean="0">
                <a:solidFill>
                  <a:srgbClr val="FFFFFF"/>
                </a:solidFill>
              </a:rPr>
              <a:t>With </a:t>
            </a:r>
            <a:r>
              <a:rPr lang="en-US" dirty="0">
                <a:solidFill>
                  <a:srgbClr val="FFFFFF"/>
                </a:solidFill>
              </a:rPr>
              <a:t>a service that’s fast, flexible and reliable, users can read, tag themselves, share pictures and write reviews until their hearts are content. The longer dwell time means a higher engagement rate</a:t>
            </a:r>
            <a:r>
              <a:rPr lang="en-US" dirty="0" smtClean="0">
                <a:solidFill>
                  <a:srgbClr val="FFFFFF"/>
                </a:solidFill>
              </a:rPr>
              <a:t>.</a:t>
            </a:r>
            <a:endParaRPr lang="en-US" dirty="0">
              <a:solidFill>
                <a:srgbClr val="FFFFFF"/>
              </a:solidFill>
            </a:endParaRPr>
          </a:p>
        </p:txBody>
      </p:sp>
      <p:sp>
        <p:nvSpPr>
          <p:cNvPr id="8" name="object 10"/>
          <p:cNvSpPr txBox="1">
            <a:spLocks/>
          </p:cNvSpPr>
          <p:nvPr/>
        </p:nvSpPr>
        <p:spPr>
          <a:xfrm>
            <a:off x="593444" y="368118"/>
            <a:ext cx="6421309" cy="1481812"/>
          </a:xfrm>
          <a:prstGeom prst="rect">
            <a:avLst/>
          </a:prstGeom>
        </p:spPr>
        <p:txBody>
          <a:bodyPr vert="horz" wrap="square" lIns="0" tIns="95881"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400"/>
              </a:lnSpc>
              <a:spcBef>
                <a:spcPts val="755"/>
              </a:spcBef>
            </a:pPr>
            <a:r>
              <a:rPr lang="en-US" sz="4500" b="1" spc="3" dirty="0" smtClean="0">
                <a:solidFill>
                  <a:schemeClr val="bg1"/>
                </a:solidFill>
                <a:latin typeface="Arial" charset="0"/>
                <a:ea typeface="Arial" charset="0"/>
                <a:cs typeface="Arial" charset="0"/>
              </a:rPr>
              <a:t>The perfect landing page for your brand</a:t>
            </a:r>
            <a:endParaRPr lang="en-US" sz="4500" b="1" dirty="0">
              <a:solidFill>
                <a:schemeClr val="bg1"/>
              </a:solidFill>
              <a:latin typeface="Arial" charset="0"/>
              <a:ea typeface="Arial" charset="0"/>
              <a:cs typeface="Arial" charset="0"/>
            </a:endParaRPr>
          </a:p>
        </p:txBody>
      </p:sp>
      <p:sp>
        <p:nvSpPr>
          <p:cNvPr id="13" name="object 9"/>
          <p:cNvSpPr txBox="1"/>
          <p:nvPr/>
        </p:nvSpPr>
        <p:spPr>
          <a:xfrm>
            <a:off x="8425991" y="3853138"/>
            <a:ext cx="3092069" cy="1101990"/>
          </a:xfrm>
          <a:prstGeom prst="rect">
            <a:avLst/>
          </a:prstGeom>
        </p:spPr>
        <p:txBody>
          <a:bodyPr vert="horz" wrap="square" lIns="0" tIns="74317" rIns="0" bIns="0" rtlCol="0">
            <a:spAutoFit/>
          </a:bodyPr>
          <a:lstStyle/>
          <a:p>
            <a:pPr marL="7701">
              <a:lnSpc>
                <a:spcPct val="120000"/>
              </a:lnSpc>
              <a:spcBef>
                <a:spcPts val="585"/>
              </a:spcBef>
              <a:tabLst>
                <a:tab pos="3083978" algn="l"/>
              </a:tabLst>
            </a:pPr>
            <a:r>
              <a:rPr lang="en-US" b="1" dirty="0">
                <a:solidFill>
                  <a:srgbClr val="FFFFFF"/>
                </a:solidFill>
              </a:rPr>
              <a:t>All told, it’s an excellent all-round opportunity to consolidate your brand, </a:t>
            </a:r>
            <a:r>
              <a:rPr lang="en-US" b="1" dirty="0" err="1">
                <a:solidFill>
                  <a:srgbClr val="FFFFFF"/>
                </a:solidFill>
              </a:rPr>
              <a:t>maximise</a:t>
            </a:r>
            <a:r>
              <a:rPr lang="en-US" b="1" dirty="0">
                <a:solidFill>
                  <a:srgbClr val="FFFFFF"/>
                </a:solidFill>
              </a:rPr>
              <a:t> impressions and boost the click-through rate.</a:t>
            </a:r>
          </a:p>
        </p:txBody>
      </p:sp>
      <p:sp>
        <p:nvSpPr>
          <p:cNvPr id="16" name="Shape 206"/>
          <p:cNvSpPr txBox="1">
            <a:spLocks/>
          </p:cNvSpPr>
          <p:nvPr/>
        </p:nvSpPr>
        <p:spPr>
          <a:xfrm>
            <a:off x="7969166" y="6527489"/>
            <a:ext cx="4256702" cy="422476"/>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280"/>
              </a:spcBef>
              <a:spcAft>
                <a:spcPts val="0"/>
              </a:spcAft>
              <a:buClr>
                <a:srgbClr val="652B7C"/>
              </a:buClr>
              <a:buSzPct val="100000"/>
              <a:buFont typeface="Arial"/>
              <a:buNone/>
              <a:defRPr sz="1400" b="0" i="0" u="none" strike="noStrike" cap="none">
                <a:solidFill>
                  <a:srgbClr val="652B7C"/>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pPr marL="72000" indent="-72000">
              <a:spcBef>
                <a:spcPts val="0"/>
              </a:spcBef>
            </a:pPr>
            <a:r>
              <a:rPr lang="en-GB" sz="1000" i="1" dirty="0" smtClean="0">
                <a:solidFill>
                  <a:schemeClr val="bg1"/>
                </a:solidFill>
                <a:latin typeface="+mn-lt"/>
              </a:rPr>
              <a:t>* Approximately 90% of our </a:t>
            </a:r>
            <a:r>
              <a:rPr lang="en-GB" sz="1000" i="1" dirty="0" err="1" smtClean="0">
                <a:solidFill>
                  <a:schemeClr val="bg1"/>
                </a:solidFill>
                <a:latin typeface="+mn-lt"/>
              </a:rPr>
              <a:t>WiFi</a:t>
            </a:r>
            <a:r>
              <a:rPr lang="en-GB" sz="1000" i="1" dirty="0" smtClean="0">
                <a:solidFill>
                  <a:schemeClr val="bg1"/>
                </a:solidFill>
                <a:latin typeface="+mn-lt"/>
              </a:rPr>
              <a:t> connections are now via mobile/tablet</a:t>
            </a:r>
          </a:p>
          <a:p>
            <a:pPr>
              <a:buSzPct val="25000"/>
            </a:pPr>
            <a:endParaRPr lang="en-GB" sz="1000" dirty="0">
              <a:solidFill>
                <a:schemeClr val="bg1"/>
              </a:solidFill>
              <a:latin typeface="+mn-lt"/>
            </a:endParaRPr>
          </a:p>
        </p:txBody>
      </p:sp>
      <p:cxnSp>
        <p:nvCxnSpPr>
          <p:cNvPr id="11" name="Straight Connector 10"/>
          <p:cNvCxnSpPr/>
          <p:nvPr/>
        </p:nvCxnSpPr>
        <p:spPr>
          <a:xfrm>
            <a:off x="8431376" y="3799795"/>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5161" y="5159563"/>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descr="page-4-shutterstock_603754199.jpg"/>
          <p:cNvPicPr>
            <a:picLocks noChangeAspect="1"/>
          </p:cNvPicPr>
          <p:nvPr/>
        </p:nvPicPr>
        <p:blipFill rotWithShape="1">
          <a:blip r:embed="rId2">
            <a:extLst>
              <a:ext uri="{28A0092B-C50C-407E-A947-70E740481C1C}">
                <a14:useLocalDpi xmlns:a14="http://schemas.microsoft.com/office/drawing/2010/main" val="0"/>
              </a:ext>
            </a:extLst>
          </a:blip>
          <a:srcRect l="20472" t="9221" r="17379" b="22281"/>
          <a:stretch/>
        </p:blipFill>
        <p:spPr>
          <a:xfrm>
            <a:off x="618068" y="2328333"/>
            <a:ext cx="3572932" cy="2641599"/>
          </a:xfrm>
          <a:prstGeom prst="rect">
            <a:avLst/>
          </a:prstGeom>
        </p:spPr>
      </p:pic>
    </p:spTree>
    <p:extLst>
      <p:ext uri="{BB962C8B-B14F-4D97-AF65-F5344CB8AC3E}">
        <p14:creationId xmlns:p14="http://schemas.microsoft.com/office/powerpoint/2010/main" val="208233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987" r="10987"/>
          <a:stretch/>
        </p:blipFill>
        <p:spPr>
          <a:xfrm>
            <a:off x="3946967" y="645389"/>
            <a:ext cx="5894245" cy="5665722"/>
          </a:xfrm>
          <a:prstGeom prst="rect">
            <a:avLst/>
          </a:prstGeom>
          <a:effectLst>
            <a:outerShdw blurRad="139700" dist="279400" dir="2700000" algn="tl" rotWithShape="0">
              <a:prstClr val="black">
                <a:alpha val="34000"/>
              </a:prstClr>
            </a:outerShdw>
          </a:effectLst>
        </p:spPr>
      </p:pic>
      <p:grpSp>
        <p:nvGrpSpPr>
          <p:cNvPr id="3" name="Group 2"/>
          <p:cNvGrpSpPr/>
          <p:nvPr/>
        </p:nvGrpSpPr>
        <p:grpSpPr>
          <a:xfrm>
            <a:off x="7292052" y="3264061"/>
            <a:ext cx="4549821" cy="1990845"/>
            <a:chOff x="7292052" y="3264061"/>
            <a:chExt cx="4549821" cy="1990845"/>
          </a:xfrm>
        </p:grpSpPr>
        <p:grpSp>
          <p:nvGrpSpPr>
            <p:cNvPr id="9" name="Group 8"/>
            <p:cNvGrpSpPr/>
            <p:nvPr/>
          </p:nvGrpSpPr>
          <p:grpSpPr>
            <a:xfrm>
              <a:off x="9748913" y="4040620"/>
              <a:ext cx="2092960" cy="451915"/>
              <a:chOff x="9712960" y="2492782"/>
              <a:chExt cx="2092960" cy="45191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2960" y="2492782"/>
                <a:ext cx="2092960" cy="451915"/>
              </a:xfrm>
              <a:prstGeom prst="rect">
                <a:avLst/>
              </a:prstGeom>
              <a:effectLst>
                <a:outerShdw blurRad="50800" dist="63500" dir="2700000" sx="101000" sy="101000" algn="tl" rotWithShape="0">
                  <a:prstClr val="black">
                    <a:alpha val="23000"/>
                  </a:prstClr>
                </a:outerShdw>
              </a:effectLst>
            </p:spPr>
          </p:pic>
          <p:sp>
            <p:nvSpPr>
              <p:cNvPr id="11" name="object 4"/>
              <p:cNvSpPr txBox="1">
                <a:spLocks/>
              </p:cNvSpPr>
              <p:nvPr/>
            </p:nvSpPr>
            <p:spPr>
              <a:xfrm>
                <a:off x="10017760" y="2573855"/>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MPU</a:t>
                </a:r>
                <a:endParaRPr lang="en-US" sz="1600" b="1" spc="6" dirty="0">
                  <a:solidFill>
                    <a:schemeClr val="bg1"/>
                  </a:solidFill>
                </a:endParaRPr>
              </a:p>
            </p:txBody>
          </p:sp>
        </p:grpSp>
        <p:sp>
          <p:nvSpPr>
            <p:cNvPr id="15" name="Rounded Rectangle 14"/>
            <p:cNvSpPr/>
            <p:nvPr/>
          </p:nvSpPr>
          <p:spPr>
            <a:xfrm>
              <a:off x="7292052" y="3264061"/>
              <a:ext cx="2365422" cy="1990845"/>
            </a:xfrm>
            <a:prstGeom prst="roundRect">
              <a:avLst>
                <a:gd name="adj" fmla="val 5487"/>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4132162" y="567160"/>
            <a:ext cx="7659556" cy="810228"/>
            <a:chOff x="4132162" y="567160"/>
            <a:chExt cx="7659556" cy="810228"/>
          </a:xfrm>
        </p:grpSpPr>
        <p:grpSp>
          <p:nvGrpSpPr>
            <p:cNvPr id="12" name="Group 11"/>
            <p:cNvGrpSpPr/>
            <p:nvPr/>
          </p:nvGrpSpPr>
          <p:grpSpPr>
            <a:xfrm>
              <a:off x="9698758" y="748367"/>
              <a:ext cx="2092960" cy="451915"/>
              <a:chOff x="9865360" y="5754142"/>
              <a:chExt cx="2092960" cy="45191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360" y="5754142"/>
                <a:ext cx="2092960" cy="451915"/>
              </a:xfrm>
              <a:prstGeom prst="rect">
                <a:avLst/>
              </a:prstGeom>
              <a:effectLst>
                <a:outerShdw blurRad="50800" dist="63500" dir="2700000" sx="101000" sy="101000" algn="tl" rotWithShape="0">
                  <a:prstClr val="black">
                    <a:alpha val="23000"/>
                  </a:prstClr>
                </a:outerShdw>
              </a:effectLst>
            </p:spPr>
          </p:pic>
          <p:sp>
            <p:nvSpPr>
              <p:cNvPr id="14" name="object 4"/>
              <p:cNvSpPr txBox="1">
                <a:spLocks/>
              </p:cNvSpPr>
              <p:nvPr/>
            </p:nvSpPr>
            <p:spPr>
              <a:xfrm>
                <a:off x="10170160" y="5846101"/>
                <a:ext cx="1788160" cy="255942"/>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gn="ctr">
                  <a:spcBef>
                    <a:spcPts val="76"/>
                  </a:spcBef>
                </a:pPr>
                <a:r>
                  <a:rPr lang="en-US" sz="1600" b="1" spc="6" dirty="0" smtClean="0">
                    <a:solidFill>
                      <a:schemeClr val="bg1"/>
                    </a:solidFill>
                  </a:rPr>
                  <a:t>Leaderboard</a:t>
                </a:r>
                <a:endParaRPr lang="en-US" sz="1600" b="1" spc="6" dirty="0">
                  <a:solidFill>
                    <a:schemeClr val="bg1"/>
                  </a:solidFill>
                </a:endParaRPr>
              </a:p>
            </p:txBody>
          </p:sp>
        </p:grpSp>
        <p:sp>
          <p:nvSpPr>
            <p:cNvPr id="16" name="Rounded Rectangle 15"/>
            <p:cNvSpPr/>
            <p:nvPr/>
          </p:nvSpPr>
          <p:spPr>
            <a:xfrm>
              <a:off x="4132162" y="567160"/>
              <a:ext cx="5509549" cy="810228"/>
            </a:xfrm>
            <a:prstGeom prst="roundRect">
              <a:avLst>
                <a:gd name="adj" fmla="val 11548"/>
              </a:avLst>
            </a:prstGeom>
            <a:noFill/>
            <a:ln w="19050">
              <a:solidFill>
                <a:srgbClr val="FF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bject 3"/>
          <p:cNvSpPr txBox="1"/>
          <p:nvPr/>
        </p:nvSpPr>
        <p:spPr>
          <a:xfrm>
            <a:off x="593446" y="294490"/>
            <a:ext cx="2867384" cy="224784"/>
          </a:xfrm>
          <a:prstGeom prst="rect">
            <a:avLst/>
          </a:prstGeom>
        </p:spPr>
        <p:txBody>
          <a:bodyPr vert="horz" wrap="square" lIns="0" tIns="10012" rIns="0" bIns="0" rtlCol="0">
            <a:spAutoFit/>
          </a:bodyPr>
          <a:lstStyle/>
          <a:p>
            <a:pPr marL="7701">
              <a:spcBef>
                <a:spcPts val="79"/>
              </a:spcBef>
            </a:pPr>
            <a:r>
              <a:rPr lang="en-GB" sz="1395" b="1" spc="3" dirty="0" smtClean="0">
                <a:solidFill>
                  <a:srgbClr val="FFFFFF"/>
                </a:solidFill>
                <a:latin typeface="Arial"/>
                <a:cs typeface="Arial"/>
              </a:rPr>
              <a:t>Council </a:t>
            </a:r>
            <a:r>
              <a:rPr lang="en-GB" sz="1395" b="1" spc="3" dirty="0" err="1" smtClean="0">
                <a:solidFill>
                  <a:srgbClr val="FFFFFF"/>
                </a:solidFill>
                <a:latin typeface="Arial"/>
                <a:cs typeface="Arial"/>
              </a:rPr>
              <a:t>WiFi</a:t>
            </a:r>
            <a:r>
              <a:rPr lang="en-GB" sz="1395" b="1" spc="3" dirty="0" smtClean="0">
                <a:solidFill>
                  <a:srgbClr val="FFFFFF"/>
                </a:solidFill>
                <a:latin typeface="Arial"/>
                <a:cs typeface="Arial"/>
              </a:rPr>
              <a:t> </a:t>
            </a:r>
            <a:r>
              <a:rPr sz="1395" b="1" spc="6" dirty="0" smtClean="0">
                <a:solidFill>
                  <a:srgbClr val="FFFFFF"/>
                </a:solidFill>
                <a:latin typeface="Arial"/>
                <a:cs typeface="Arial"/>
              </a:rPr>
              <a:t>user</a:t>
            </a:r>
            <a:r>
              <a:rPr sz="1395" b="1" spc="-52" dirty="0" smtClean="0">
                <a:solidFill>
                  <a:srgbClr val="FFFFFF"/>
                </a:solidFill>
                <a:latin typeface="Arial"/>
                <a:cs typeface="Arial"/>
              </a:rPr>
              <a:t> </a:t>
            </a:r>
            <a:r>
              <a:rPr sz="1395" b="1" spc="6" dirty="0">
                <a:solidFill>
                  <a:srgbClr val="FFFFFF"/>
                </a:solidFill>
                <a:latin typeface="Arial"/>
                <a:cs typeface="Arial"/>
              </a:rPr>
              <a:t>journey</a:t>
            </a:r>
            <a:endParaRPr sz="1395" dirty="0">
              <a:latin typeface="Arial"/>
              <a:cs typeface="Arial"/>
            </a:endParaRPr>
          </a:p>
        </p:txBody>
      </p:sp>
      <p:sp>
        <p:nvSpPr>
          <p:cNvPr id="18" name="object 4"/>
          <p:cNvSpPr txBox="1">
            <a:spLocks/>
          </p:cNvSpPr>
          <p:nvPr/>
        </p:nvSpPr>
        <p:spPr>
          <a:xfrm>
            <a:off x="589584" y="785695"/>
            <a:ext cx="3241636" cy="379053"/>
          </a:xfrm>
          <a:prstGeom prst="rect">
            <a:avLst/>
          </a:prstGeom>
        </p:spPr>
        <p:txBody>
          <a:bodyPr vert="horz" wrap="square" lIns="0" tIns="9627"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spcBef>
                <a:spcPts val="76"/>
              </a:spcBef>
            </a:pPr>
            <a:r>
              <a:rPr lang="en-US" sz="2400" b="1" spc="6" dirty="0" smtClean="0">
                <a:solidFill>
                  <a:schemeClr val="bg1"/>
                </a:solidFill>
              </a:rPr>
              <a:t>The online page</a:t>
            </a:r>
            <a:endParaRPr lang="en-US" sz="2400" b="1" spc="6" dirty="0">
              <a:solidFill>
                <a:schemeClr val="bg1"/>
              </a:solidFill>
            </a:endParaRPr>
          </a:p>
        </p:txBody>
      </p:sp>
      <p:cxnSp>
        <p:nvCxnSpPr>
          <p:cNvPr id="20" name="Straight Connector 19"/>
          <p:cNvCxnSpPr/>
          <p:nvPr/>
        </p:nvCxnSpPr>
        <p:spPr>
          <a:xfrm>
            <a:off x="593725" y="601091"/>
            <a:ext cx="2172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8" name="Picture 7" descr="Cover-shutterstock_3147674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1" y="0"/>
            <a:ext cx="12192001" cy="6858000"/>
          </a:xfrm>
          <a:prstGeom prst="rect">
            <a:avLst/>
          </a:prstGeom>
          <a:solidFill>
            <a:schemeClr val="tx1">
              <a:alpha val="2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rgbClr val="FF0000"/>
              </a:solidFill>
            </a:endParaRPr>
          </a:p>
        </p:txBody>
      </p:sp>
      <p:sp>
        <p:nvSpPr>
          <p:cNvPr id="12" name="object 3"/>
          <p:cNvSpPr txBox="1"/>
          <p:nvPr/>
        </p:nvSpPr>
        <p:spPr>
          <a:xfrm>
            <a:off x="6680037" y="1692009"/>
            <a:ext cx="4438287" cy="1882486"/>
          </a:xfrm>
          <a:prstGeom prst="rect">
            <a:avLst/>
          </a:prstGeom>
        </p:spPr>
        <p:txBody>
          <a:bodyPr vert="horz" wrap="square" lIns="0" tIns="76628" rIns="0" bIns="0" rtlCol="0">
            <a:spAutoFit/>
          </a:bodyPr>
          <a:lstStyle/>
          <a:p>
            <a:pPr marR="3081">
              <a:spcAft>
                <a:spcPts val="1500"/>
              </a:spcAft>
            </a:pPr>
            <a:r>
              <a:rPr lang="en-US" sz="5000" b="1" spc="100" dirty="0">
                <a:solidFill>
                  <a:schemeClr val="bg1"/>
                </a:solidFill>
              </a:rPr>
              <a:t>Get in </a:t>
            </a:r>
            <a:r>
              <a:rPr lang="en-US" sz="5000" b="1" spc="100" dirty="0" smtClean="0">
                <a:solidFill>
                  <a:schemeClr val="bg1"/>
                </a:solidFill>
              </a:rPr>
              <a:t>touch</a:t>
            </a:r>
          </a:p>
          <a:p>
            <a:pPr indent="-69850">
              <a:lnSpc>
                <a:spcPct val="115000"/>
              </a:lnSpc>
              <a:spcAft>
                <a:spcPts val="800"/>
              </a:spcAft>
              <a:buSzPct val="61111"/>
            </a:pPr>
            <a:r>
              <a:rPr lang="en-US" sz="1600" dirty="0" smtClean="0">
                <a:solidFill>
                  <a:schemeClr val="bg1"/>
                </a:solidFill>
              </a:rPr>
              <a:t>To </a:t>
            </a:r>
            <a:r>
              <a:rPr lang="en-US" sz="1600" dirty="0">
                <a:solidFill>
                  <a:schemeClr val="bg1"/>
                </a:solidFill>
              </a:rPr>
              <a:t>find out more about </a:t>
            </a:r>
            <a:r>
              <a:rPr lang="en-US" sz="1600" dirty="0" err="1">
                <a:solidFill>
                  <a:schemeClr val="bg1"/>
                </a:solidFill>
              </a:rPr>
              <a:t>WiFi</a:t>
            </a:r>
            <a:r>
              <a:rPr lang="en-US" sz="1600" dirty="0">
                <a:solidFill>
                  <a:schemeClr val="bg1"/>
                </a:solidFill>
              </a:rPr>
              <a:t> </a:t>
            </a:r>
            <a:r>
              <a:rPr lang="en-US" sz="1600" dirty="0" smtClean="0">
                <a:solidFill>
                  <a:schemeClr val="bg1"/>
                </a:solidFill>
              </a:rPr>
              <a:t>advertising,</a:t>
            </a:r>
            <a:r>
              <a:rPr lang="en-US" sz="1600" dirty="0">
                <a:solidFill>
                  <a:schemeClr val="bg1"/>
                </a:solidFill>
              </a:rPr>
              <a:t/>
            </a:r>
            <a:br>
              <a:rPr lang="en-US" sz="1600" dirty="0">
                <a:solidFill>
                  <a:schemeClr val="bg1"/>
                </a:solidFill>
              </a:rPr>
            </a:br>
            <a:r>
              <a:rPr lang="en-US" sz="1600" dirty="0">
                <a:solidFill>
                  <a:schemeClr val="bg1"/>
                </a:solidFill>
              </a:rPr>
              <a:t>call Ria </a:t>
            </a:r>
            <a:r>
              <a:rPr lang="en-US" sz="1600" dirty="0" err="1">
                <a:solidFill>
                  <a:schemeClr val="bg1"/>
                </a:solidFill>
              </a:rPr>
              <a:t>Ghai</a:t>
            </a:r>
            <a:r>
              <a:rPr lang="en-US" sz="1600" dirty="0">
                <a:solidFill>
                  <a:schemeClr val="bg1"/>
                </a:solidFill>
              </a:rPr>
              <a:t> on 07855 123069 </a:t>
            </a:r>
            <a:br>
              <a:rPr lang="en-US" sz="1600" dirty="0">
                <a:solidFill>
                  <a:schemeClr val="bg1"/>
                </a:solidFill>
              </a:rPr>
            </a:br>
            <a:r>
              <a:rPr lang="en-US" sz="1600" dirty="0">
                <a:solidFill>
                  <a:schemeClr val="bg1"/>
                </a:solidFill>
              </a:rPr>
              <a:t>or drop us a line to </a:t>
            </a:r>
            <a:r>
              <a:rPr lang="en-US" sz="1600" dirty="0" err="1">
                <a:solidFill>
                  <a:schemeClr val="bg1"/>
                </a:solidFill>
              </a:rPr>
              <a:t>wifi@</a:t>
            </a:r>
            <a:r>
              <a:rPr lang="en-US" sz="1600" dirty="0" err="1" smtClean="0">
                <a:solidFill>
                  <a:schemeClr val="bg1"/>
                </a:solidFill>
              </a:rPr>
              <a:t>virginmedia.co.uk</a:t>
            </a:r>
            <a:endParaRPr lang="en-US" sz="1600"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754" y="1926850"/>
            <a:ext cx="2854221" cy="166150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100" y="5436500"/>
            <a:ext cx="2543765" cy="808464"/>
          </a:xfrm>
          <a:prstGeom prst="rect">
            <a:avLst/>
          </a:prstGeom>
        </p:spPr>
      </p:pic>
      <p:cxnSp>
        <p:nvCxnSpPr>
          <p:cNvPr id="15" name="Straight Connector 14"/>
          <p:cNvCxnSpPr/>
          <p:nvPr/>
        </p:nvCxnSpPr>
        <p:spPr>
          <a:xfrm>
            <a:off x="6049234" y="1924324"/>
            <a:ext cx="0" cy="3041215"/>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0" name="Shape 215"/>
          <p:cNvSpPr txBox="1">
            <a:spLocks/>
          </p:cNvSpPr>
          <p:nvPr/>
        </p:nvSpPr>
        <p:spPr>
          <a:xfrm>
            <a:off x="482553" y="418107"/>
            <a:ext cx="3327310" cy="206297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lnSpc>
                <a:spcPct val="90000"/>
              </a:lnSpc>
              <a:buSzPct val="25000"/>
            </a:pPr>
            <a:r>
              <a:rPr lang="en-GB" sz="4500" b="1" dirty="0" smtClean="0">
                <a:solidFill>
                  <a:schemeClr val="bg1"/>
                </a:solidFill>
                <a:latin typeface="+mn-lt"/>
              </a:rPr>
              <a:t>You’re spoilt for choice</a:t>
            </a:r>
            <a:endParaRPr lang="en-GB" sz="4500" b="1" dirty="0">
              <a:solidFill>
                <a:schemeClr val="bg1"/>
              </a:solidFill>
              <a:latin typeface="+mn-lt"/>
            </a:endParaRPr>
          </a:p>
        </p:txBody>
      </p:sp>
      <p:sp>
        <p:nvSpPr>
          <p:cNvPr id="13" name="Shape 216"/>
          <p:cNvSpPr txBox="1">
            <a:spLocks/>
          </p:cNvSpPr>
          <p:nvPr/>
        </p:nvSpPr>
        <p:spPr>
          <a:xfrm>
            <a:off x="524011" y="2494843"/>
            <a:ext cx="3405278" cy="848216"/>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GB" sz="2200" b="1" dirty="0" smtClean="0">
                <a:solidFill>
                  <a:schemeClr val="bg1"/>
                </a:solidFill>
                <a:latin typeface="Arial"/>
                <a:cs typeface="Arial"/>
              </a:rPr>
              <a:t>Our range of </a:t>
            </a:r>
            <a:br>
              <a:rPr lang="en-GB" sz="2200" b="1" dirty="0" smtClean="0">
                <a:solidFill>
                  <a:schemeClr val="bg1"/>
                </a:solidFill>
                <a:latin typeface="Arial"/>
                <a:cs typeface="Arial"/>
              </a:rPr>
            </a:br>
            <a:r>
              <a:rPr lang="en-GB" sz="2200" b="1" dirty="0" smtClean="0">
                <a:solidFill>
                  <a:schemeClr val="bg1"/>
                </a:solidFill>
                <a:latin typeface="Arial"/>
                <a:cs typeface="Arial"/>
              </a:rPr>
              <a:t>bespoke solutions </a:t>
            </a:r>
            <a:br>
              <a:rPr lang="en-GB" sz="2200" b="1" dirty="0" smtClean="0">
                <a:solidFill>
                  <a:schemeClr val="bg1"/>
                </a:solidFill>
                <a:latin typeface="Arial"/>
                <a:cs typeface="Arial"/>
              </a:rPr>
            </a:br>
            <a:r>
              <a:rPr lang="en-GB" sz="2200" b="1" dirty="0" smtClean="0">
                <a:solidFill>
                  <a:schemeClr val="bg1"/>
                </a:solidFill>
                <a:latin typeface="Arial"/>
                <a:cs typeface="Arial"/>
              </a:rPr>
              <a:t>includes:</a:t>
            </a:r>
            <a:endParaRPr lang="en-GB" sz="2200" b="1" dirty="0">
              <a:solidFill>
                <a:schemeClr val="bg1"/>
              </a:solidFill>
              <a:latin typeface="Arial"/>
              <a:cs typeface="Arial"/>
            </a:endParaRPr>
          </a:p>
        </p:txBody>
      </p:sp>
      <p:sp>
        <p:nvSpPr>
          <p:cNvPr id="14" name="Shape 216"/>
          <p:cNvSpPr txBox="1">
            <a:spLocks/>
          </p:cNvSpPr>
          <p:nvPr/>
        </p:nvSpPr>
        <p:spPr>
          <a:xfrm>
            <a:off x="4749492" y="635929"/>
            <a:ext cx="3316294" cy="604801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SzPct val="83000"/>
              <a:buNone/>
            </a:pPr>
            <a:r>
              <a:rPr lang="en-US" sz="1400" b="1" dirty="0" smtClean="0">
                <a:solidFill>
                  <a:schemeClr val="bg1"/>
                </a:solidFill>
                <a:latin typeface="Arial"/>
                <a:cs typeface="Arial"/>
              </a:rPr>
              <a:t>Standard Media placements</a:t>
            </a:r>
          </a:p>
          <a:p>
            <a:pPr marL="0" indent="0">
              <a:spcBef>
                <a:spcPts val="0"/>
              </a:spcBef>
              <a:spcAft>
                <a:spcPts val="1800"/>
              </a:spcAft>
              <a:buSzPct val="83000"/>
              <a:buNone/>
            </a:pPr>
            <a:r>
              <a:rPr lang="en-US" sz="1400" dirty="0" smtClean="0">
                <a:solidFill>
                  <a:schemeClr val="bg1"/>
                </a:solidFill>
                <a:latin typeface="Arial"/>
                <a:cs typeface="Arial"/>
              </a:rPr>
              <a:t>MPU, Leaderboard, Mobile banner </a:t>
            </a:r>
            <a:br>
              <a:rPr lang="en-US" sz="1400" dirty="0" smtClean="0">
                <a:solidFill>
                  <a:schemeClr val="bg1"/>
                </a:solidFill>
                <a:latin typeface="Arial"/>
                <a:cs typeface="Arial"/>
              </a:rPr>
            </a:br>
            <a:r>
              <a:rPr lang="en-US" sz="1400" dirty="0" smtClean="0">
                <a:solidFill>
                  <a:schemeClr val="bg1"/>
                </a:solidFill>
                <a:latin typeface="Arial"/>
                <a:cs typeface="Arial"/>
              </a:rPr>
              <a:t>(IAB formats)</a:t>
            </a:r>
          </a:p>
          <a:p>
            <a:pPr marL="0" indent="0">
              <a:spcBef>
                <a:spcPts val="0"/>
              </a:spcBef>
              <a:spcAft>
                <a:spcPts val="600"/>
              </a:spcAft>
              <a:buSzPct val="83000"/>
              <a:buNone/>
            </a:pPr>
            <a:r>
              <a:rPr lang="en-US" sz="1400" b="1" dirty="0" smtClean="0">
                <a:solidFill>
                  <a:schemeClr val="bg1"/>
                </a:solidFill>
                <a:latin typeface="Arial"/>
                <a:cs typeface="Arial"/>
              </a:rPr>
              <a:t>Sponsorships </a:t>
            </a:r>
          </a:p>
          <a:p>
            <a:pPr marL="0" indent="0">
              <a:spcBef>
                <a:spcPts val="0"/>
              </a:spcBef>
              <a:spcAft>
                <a:spcPts val="1800"/>
              </a:spcAft>
              <a:buSzPct val="83000"/>
              <a:buNone/>
            </a:pPr>
            <a:r>
              <a:rPr lang="en-US" sz="1400" dirty="0" smtClean="0">
                <a:solidFill>
                  <a:schemeClr val="bg1"/>
                </a:solidFill>
                <a:latin typeface="+mn-lt"/>
              </a:rPr>
              <a:t>Take-over of the landing pages </a:t>
            </a:r>
            <a:br>
              <a:rPr lang="en-US" sz="1400" dirty="0" smtClean="0">
                <a:solidFill>
                  <a:schemeClr val="bg1"/>
                </a:solidFill>
                <a:latin typeface="+mn-lt"/>
              </a:rPr>
            </a:br>
            <a:r>
              <a:rPr lang="en-US" sz="1400" dirty="0" smtClean="0">
                <a:solidFill>
                  <a:schemeClr val="bg1"/>
                </a:solidFill>
                <a:latin typeface="+mn-lt"/>
              </a:rPr>
              <a:t>which includes the above and background skins)</a:t>
            </a:r>
          </a:p>
          <a:p>
            <a:pPr marL="0" indent="0">
              <a:spcBef>
                <a:spcPts val="0"/>
              </a:spcBef>
              <a:spcAft>
                <a:spcPts val="600"/>
              </a:spcAft>
              <a:buSzPct val="83000"/>
              <a:buNone/>
            </a:pPr>
            <a:r>
              <a:rPr lang="en-US" sz="1400" b="1" dirty="0" smtClean="0">
                <a:solidFill>
                  <a:schemeClr val="bg1"/>
                </a:solidFill>
                <a:latin typeface="Arial"/>
                <a:cs typeface="Arial"/>
              </a:rPr>
              <a:t>Video sponsorship campaigns</a:t>
            </a:r>
          </a:p>
          <a:p>
            <a:pPr marL="0" indent="0">
              <a:spcBef>
                <a:spcPts val="0"/>
              </a:spcBef>
              <a:spcAft>
                <a:spcPts val="1800"/>
              </a:spcAft>
              <a:buSzPct val="83000"/>
              <a:buNone/>
            </a:pPr>
            <a:r>
              <a:rPr lang="en-US" sz="1400" dirty="0" smtClean="0">
                <a:solidFill>
                  <a:schemeClr val="bg1"/>
                </a:solidFill>
                <a:latin typeface="+mn-lt"/>
              </a:rPr>
              <a:t>All of the above but with </a:t>
            </a:r>
            <a:br>
              <a:rPr lang="en-US" sz="1400" dirty="0" smtClean="0">
                <a:solidFill>
                  <a:schemeClr val="bg1"/>
                </a:solidFill>
                <a:latin typeface="+mn-lt"/>
              </a:rPr>
            </a:br>
            <a:r>
              <a:rPr lang="en-US" sz="1400" dirty="0" smtClean="0">
                <a:solidFill>
                  <a:schemeClr val="bg1"/>
                </a:solidFill>
                <a:latin typeface="+mn-lt"/>
              </a:rPr>
              <a:t>a video incorporated</a:t>
            </a:r>
            <a:endParaRPr lang="en-US" sz="1400" dirty="0">
              <a:solidFill>
                <a:schemeClr val="bg1"/>
              </a:solidFill>
              <a:latin typeface="+mn-lt"/>
            </a:endParaRPr>
          </a:p>
          <a:p>
            <a:pPr marL="0" indent="0">
              <a:spcBef>
                <a:spcPts val="0"/>
              </a:spcBef>
              <a:spcAft>
                <a:spcPts val="1800"/>
              </a:spcAft>
              <a:buSzPct val="83000"/>
              <a:buNone/>
            </a:pPr>
            <a:r>
              <a:rPr lang="en-US" sz="1400" b="1" dirty="0" smtClean="0">
                <a:solidFill>
                  <a:schemeClr val="bg1"/>
                </a:solidFill>
                <a:latin typeface="Arial"/>
                <a:cs typeface="Arial"/>
              </a:rPr>
              <a:t>Programmatic ads</a:t>
            </a:r>
            <a:br>
              <a:rPr lang="en-US" sz="1400" b="1" dirty="0" smtClean="0">
                <a:solidFill>
                  <a:schemeClr val="bg1"/>
                </a:solidFill>
                <a:latin typeface="Arial"/>
                <a:cs typeface="Arial"/>
              </a:rPr>
            </a:br>
            <a:endParaRPr lang="en-US" sz="1400" b="1" dirty="0">
              <a:solidFill>
                <a:schemeClr val="bg1"/>
              </a:solidFill>
              <a:latin typeface="Arial"/>
              <a:cs typeface="Arial"/>
            </a:endParaRPr>
          </a:p>
          <a:p>
            <a:pPr marL="0" indent="0">
              <a:spcBef>
                <a:spcPts val="0"/>
              </a:spcBef>
              <a:spcAft>
                <a:spcPts val="1800"/>
              </a:spcAft>
              <a:buSzPct val="83000"/>
              <a:buNone/>
            </a:pPr>
            <a:r>
              <a:rPr lang="en-US" sz="1400" b="1" dirty="0" smtClean="0">
                <a:solidFill>
                  <a:schemeClr val="bg1"/>
                </a:solidFill>
                <a:latin typeface="Arial"/>
                <a:cs typeface="Arial"/>
              </a:rPr>
              <a:t>Specific demographic targeting</a:t>
            </a:r>
            <a:br>
              <a:rPr lang="en-US" sz="1400" b="1" dirty="0" smtClean="0">
                <a:solidFill>
                  <a:schemeClr val="bg1"/>
                </a:solidFill>
                <a:latin typeface="Arial"/>
                <a:cs typeface="Arial"/>
              </a:rPr>
            </a:br>
            <a:endParaRPr lang="en-US" sz="1400" b="1" dirty="0">
              <a:solidFill>
                <a:schemeClr val="bg1"/>
              </a:solidFill>
              <a:latin typeface="Arial"/>
              <a:cs typeface="Arial"/>
            </a:endParaRPr>
          </a:p>
          <a:p>
            <a:pPr marL="0" indent="0">
              <a:spcBef>
                <a:spcPts val="0"/>
              </a:spcBef>
              <a:spcAft>
                <a:spcPts val="600"/>
              </a:spcAft>
              <a:buSzPct val="83000"/>
              <a:buNone/>
            </a:pPr>
            <a:r>
              <a:rPr lang="en-US" sz="1400" b="1" dirty="0" smtClean="0">
                <a:solidFill>
                  <a:schemeClr val="bg1"/>
                </a:solidFill>
                <a:latin typeface="Arial"/>
                <a:cs typeface="Arial"/>
              </a:rPr>
              <a:t>Bespoke advertising strategies</a:t>
            </a:r>
          </a:p>
          <a:p>
            <a:pPr marL="0" indent="0">
              <a:spcBef>
                <a:spcPts val="0"/>
              </a:spcBef>
              <a:spcAft>
                <a:spcPts val="1200"/>
              </a:spcAft>
              <a:buSzPct val="83000"/>
              <a:buNone/>
            </a:pPr>
            <a:r>
              <a:rPr lang="en-US" sz="1400" dirty="0" smtClean="0">
                <a:solidFill>
                  <a:schemeClr val="bg1"/>
                </a:solidFill>
              </a:rPr>
              <a:t>Named SSIDs, emails, </a:t>
            </a:r>
            <a:r>
              <a:rPr lang="en-US" sz="1400" dirty="0" err="1" smtClean="0">
                <a:solidFill>
                  <a:schemeClr val="bg1"/>
                </a:solidFill>
              </a:rPr>
              <a:t>etc</a:t>
            </a:r>
            <a:endParaRPr lang="en-US" sz="1400" dirty="0" smtClean="0">
              <a:solidFill>
                <a:schemeClr val="bg1"/>
              </a:solidFill>
            </a:endParaRPr>
          </a:p>
          <a:p>
            <a:pPr marL="0" indent="-213750">
              <a:spcBef>
                <a:spcPts val="0"/>
              </a:spcBef>
              <a:spcAft>
                <a:spcPts val="1200"/>
              </a:spcAft>
              <a:buSzPct val="83000"/>
              <a:buBlip>
                <a:blip r:embed="rId3"/>
              </a:buBlip>
            </a:pPr>
            <a:endParaRPr lang="en-US" sz="1400" dirty="0" smtClean="0">
              <a:solidFill>
                <a:schemeClr val="bg1"/>
              </a:solidFill>
              <a:latin typeface="+mn-lt"/>
            </a:endParaRPr>
          </a:p>
          <a:p>
            <a:pPr marL="0" indent="-213750">
              <a:spcBef>
                <a:spcPts val="0"/>
              </a:spcBef>
              <a:spcAft>
                <a:spcPts val="1200"/>
              </a:spcAft>
              <a:buSzPct val="83000"/>
              <a:buBlip>
                <a:blip r:embed="rId3"/>
              </a:buBlip>
            </a:pPr>
            <a:endParaRPr lang="en-US" sz="1400" dirty="0">
              <a:solidFill>
                <a:schemeClr val="bg1"/>
              </a:solidFill>
              <a:latin typeface="+mn-lt"/>
            </a:endParaRPr>
          </a:p>
        </p:txBody>
      </p:sp>
      <p:pic>
        <p:nvPicPr>
          <p:cNvPr id="3" name="Picture 2" descr="landing-p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299" y="698498"/>
            <a:ext cx="576000" cy="576000"/>
          </a:xfrm>
          <a:prstGeom prst="rect">
            <a:avLst/>
          </a:prstGeom>
        </p:spPr>
      </p:pic>
      <p:pic>
        <p:nvPicPr>
          <p:cNvPr id="22" name="Picture 21" descr="comp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1" y="1638295"/>
            <a:ext cx="576000" cy="576000"/>
          </a:xfrm>
          <a:prstGeom prst="rect">
            <a:avLst/>
          </a:prstGeom>
        </p:spPr>
      </p:pic>
      <p:pic>
        <p:nvPicPr>
          <p:cNvPr id="23" name="Picture 22" descr="pla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700" y="2789767"/>
            <a:ext cx="576000" cy="576000"/>
          </a:xfrm>
          <a:prstGeom prst="rect">
            <a:avLst/>
          </a:prstGeom>
        </p:spPr>
      </p:pic>
      <p:pic>
        <p:nvPicPr>
          <p:cNvPr id="24" name="Picture 23" descr="cloc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1233" y="3509433"/>
            <a:ext cx="576000" cy="576000"/>
          </a:xfrm>
          <a:prstGeom prst="rect">
            <a:avLst/>
          </a:prstGeom>
        </p:spPr>
      </p:pic>
      <p:pic>
        <p:nvPicPr>
          <p:cNvPr id="25" name="Picture 24" descr="pers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8166" y="4186766"/>
            <a:ext cx="576000" cy="576000"/>
          </a:xfrm>
          <a:prstGeom prst="rect">
            <a:avLst/>
          </a:prstGeom>
        </p:spPr>
      </p:pic>
      <p:pic>
        <p:nvPicPr>
          <p:cNvPr id="26" name="Picture 25" descr="pie-char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5100" y="5008035"/>
            <a:ext cx="576000" cy="576000"/>
          </a:xfrm>
          <a:prstGeom prst="rect">
            <a:avLst/>
          </a:prstGeom>
        </p:spPr>
      </p:pic>
      <p:pic>
        <p:nvPicPr>
          <p:cNvPr id="15" name="Picture 14" descr="page-5-iStock-483803142.png"/>
          <p:cNvPicPr>
            <a:picLocks noChangeAspect="1"/>
          </p:cNvPicPr>
          <p:nvPr/>
        </p:nvPicPr>
        <p:blipFill rotWithShape="1">
          <a:blip r:embed="rId10">
            <a:extLst>
              <a:ext uri="{28A0092B-C50C-407E-A947-70E740481C1C}">
                <a14:useLocalDpi xmlns:a14="http://schemas.microsoft.com/office/drawing/2010/main" val="0"/>
              </a:ext>
            </a:extLst>
          </a:blip>
          <a:srcRect r="53465"/>
          <a:stretch/>
        </p:blipFill>
        <p:spPr>
          <a:xfrm>
            <a:off x="7300783" y="426370"/>
            <a:ext cx="4891217" cy="6431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500"/>
                                        <p:tgtEl>
                                          <p:spTgt spid="1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500"/>
                                        <p:tgtEl>
                                          <p:spTgt spid="14">
                                            <p:txEl>
                                              <p:pRg st="4" end="4"/>
                                            </p:txEl>
                                          </p:spTgt>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fade">
                                      <p:cBhvr>
                                        <p:cTn id="41" dur="500"/>
                                        <p:tgtEl>
                                          <p:spTgt spid="1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4">
                                            <p:txEl>
                                              <p:pRg st="6" end="6"/>
                                            </p:txEl>
                                          </p:spTgt>
                                        </p:tgtEl>
                                        <p:attrNameLst>
                                          <p:attrName>style.visibility</p:attrName>
                                        </p:attrNameLst>
                                      </p:cBhvr>
                                      <p:to>
                                        <p:strVal val="visible"/>
                                      </p:to>
                                    </p:set>
                                    <p:animEffect transition="in" filter="fade">
                                      <p:cBhvr>
                                        <p:cTn id="51" dur="500"/>
                                        <p:tgtEl>
                                          <p:spTgt spid="1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14">
                                            <p:txEl>
                                              <p:pRg st="7" end="7"/>
                                            </p:txEl>
                                          </p:spTgt>
                                        </p:tgtEl>
                                        <p:attrNameLst>
                                          <p:attrName>style.visibility</p:attrName>
                                        </p:attrNameLst>
                                      </p:cBhvr>
                                      <p:to>
                                        <p:strVal val="visible"/>
                                      </p:to>
                                    </p:set>
                                    <p:animEffect transition="in" filter="fade">
                                      <p:cBhvr>
                                        <p:cTn id="61" dur="500"/>
                                        <p:tgtEl>
                                          <p:spTgt spid="1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14">
                                            <p:txEl>
                                              <p:pRg st="8" end="8"/>
                                            </p:txEl>
                                          </p:spTgt>
                                        </p:tgtEl>
                                        <p:attrNameLst>
                                          <p:attrName>style.visibility</p:attrName>
                                        </p:attrNameLst>
                                      </p:cBhvr>
                                      <p:to>
                                        <p:strVal val="visible"/>
                                      </p:to>
                                    </p:set>
                                    <p:animEffect transition="in" filter="fade">
                                      <p:cBhvr>
                                        <p:cTn id="71" dur="500"/>
                                        <p:tgtEl>
                                          <p:spTgt spid="14">
                                            <p:txEl>
                                              <p:pRg st="8" end="8"/>
                                            </p:txEl>
                                          </p:spTgt>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14">
                                            <p:txEl>
                                              <p:pRg st="9" end="9"/>
                                            </p:txEl>
                                          </p:spTgt>
                                        </p:tgtEl>
                                        <p:attrNameLst>
                                          <p:attrName>style.visibility</p:attrName>
                                        </p:attrNameLst>
                                      </p:cBhvr>
                                      <p:to>
                                        <p:strVal val="visible"/>
                                      </p:to>
                                    </p:set>
                                    <p:animEffect transition="in" filter="fade">
                                      <p:cBhvr>
                                        <p:cTn id="74"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3"/>
          <p:cNvSpPr txBox="1"/>
          <p:nvPr/>
        </p:nvSpPr>
        <p:spPr>
          <a:xfrm>
            <a:off x="571661" y="2165952"/>
            <a:ext cx="2848871" cy="3423744"/>
          </a:xfrm>
          <a:prstGeom prst="rect">
            <a:avLst/>
          </a:prstGeom>
        </p:spPr>
        <p:txBody>
          <a:bodyPr vert="horz" wrap="square" lIns="0" tIns="7316" rIns="0" bIns="0" rtlCol="0">
            <a:spAutoFit/>
          </a:bodyPr>
          <a:lstStyle/>
          <a:p>
            <a:pPr marL="7701" marR="3081">
              <a:lnSpc>
                <a:spcPct val="106600"/>
              </a:lnSpc>
              <a:spcAft>
                <a:spcPts val="1200"/>
              </a:spcAft>
            </a:pPr>
            <a:r>
              <a:rPr lang="en-US" sz="1700" b="1" spc="-12" dirty="0">
                <a:solidFill>
                  <a:srgbClr val="FFFFFF"/>
                </a:solidFill>
                <a:latin typeface="Arial" charset="0"/>
                <a:ea typeface="Arial" charset="0"/>
                <a:cs typeface="Arial" charset="0"/>
              </a:rPr>
              <a:t>What do </a:t>
            </a:r>
            <a:r>
              <a:rPr lang="en-US" sz="1700" b="1" spc="-12" dirty="0" smtClean="0">
                <a:solidFill>
                  <a:srgbClr val="FFFFFF"/>
                </a:solidFill>
                <a:latin typeface="Arial" charset="0"/>
                <a:ea typeface="Arial" charset="0"/>
                <a:cs typeface="Arial" charset="0"/>
              </a:rPr>
              <a:t>four </a:t>
            </a:r>
            <a:r>
              <a:rPr lang="en-US" sz="1700" b="1" spc="-12" dirty="0">
                <a:solidFill>
                  <a:srgbClr val="FFFFFF"/>
                </a:solidFill>
                <a:latin typeface="Arial" charset="0"/>
                <a:ea typeface="Arial" charset="0"/>
                <a:cs typeface="Arial" charset="0"/>
              </a:rPr>
              <a:t>Heathrow terminals, </a:t>
            </a:r>
            <a:r>
              <a:rPr lang="en-US" sz="1700" b="1" spc="-12" dirty="0" smtClean="0">
                <a:solidFill>
                  <a:srgbClr val="FFFFFF"/>
                </a:solidFill>
                <a:latin typeface="Arial" charset="0"/>
                <a:ea typeface="Arial" charset="0"/>
                <a:cs typeface="Arial" charset="0"/>
              </a:rPr>
              <a:t>14 </a:t>
            </a:r>
            <a:r>
              <a:rPr lang="en-US" sz="1700" b="1" spc="-12" dirty="0">
                <a:solidFill>
                  <a:srgbClr val="FFFFFF"/>
                </a:solidFill>
                <a:latin typeface="Arial" charset="0"/>
                <a:ea typeface="Arial" charset="0"/>
                <a:cs typeface="Arial" charset="0"/>
              </a:rPr>
              <a:t>regional airports, 16 business lounges and </a:t>
            </a:r>
            <a:r>
              <a:rPr lang="en-US" sz="1700" b="1" spc="-12" dirty="0" smtClean="0">
                <a:solidFill>
                  <a:srgbClr val="FFFFFF"/>
                </a:solidFill>
                <a:latin typeface="Arial" charset="0"/>
                <a:ea typeface="Arial" charset="0"/>
                <a:cs typeface="Arial" charset="0"/>
              </a:rPr>
              <a:t>2,000 </a:t>
            </a:r>
            <a:r>
              <a:rPr lang="en-US" sz="1700" b="1" spc="-12" dirty="0">
                <a:solidFill>
                  <a:srgbClr val="FFFFFF"/>
                </a:solidFill>
                <a:latin typeface="Arial" charset="0"/>
                <a:ea typeface="Arial" charset="0"/>
                <a:cs typeface="Arial" charset="0"/>
              </a:rPr>
              <a:t>pubs have in common</a:t>
            </a:r>
            <a:r>
              <a:rPr lang="en-US" sz="1700" b="1" spc="-12" dirty="0" smtClean="0">
                <a:solidFill>
                  <a:srgbClr val="FFFFFF"/>
                </a:solidFill>
                <a:latin typeface="Arial" charset="0"/>
                <a:ea typeface="Arial" charset="0"/>
                <a:cs typeface="Arial" charset="0"/>
              </a:rPr>
              <a:t>?</a:t>
            </a:r>
          </a:p>
          <a:p>
            <a:pPr marL="7701" marR="3081">
              <a:lnSpc>
                <a:spcPct val="113999"/>
              </a:lnSpc>
              <a:spcAft>
                <a:spcPts val="1200"/>
              </a:spcAft>
            </a:pPr>
            <a:r>
              <a:rPr lang="en-US" dirty="0" smtClean="0">
                <a:solidFill>
                  <a:srgbClr val="FFFFFF"/>
                </a:solidFill>
              </a:rPr>
              <a:t>They’re </a:t>
            </a:r>
            <a:r>
              <a:rPr lang="en-US" dirty="0">
                <a:solidFill>
                  <a:srgbClr val="FFFFFF"/>
                </a:solidFill>
              </a:rPr>
              <a:t>powered by high </a:t>
            </a:r>
            <a:r>
              <a:rPr lang="en-US" dirty="0" smtClean="0">
                <a:solidFill>
                  <a:srgbClr val="FFFFFF"/>
                </a:solidFill>
              </a:rPr>
              <a:t/>
            </a:r>
            <a:br>
              <a:rPr lang="en-US" dirty="0" smtClean="0">
                <a:solidFill>
                  <a:srgbClr val="FFFFFF"/>
                </a:solidFill>
              </a:rPr>
            </a:br>
            <a:r>
              <a:rPr lang="en-US" dirty="0" smtClean="0">
                <a:solidFill>
                  <a:srgbClr val="FFFFFF"/>
                </a:solidFill>
              </a:rPr>
              <a:t>quality </a:t>
            </a:r>
            <a:r>
              <a:rPr lang="en-US" dirty="0" err="1">
                <a:solidFill>
                  <a:srgbClr val="FFFFFF"/>
                </a:solidFill>
              </a:rPr>
              <a:t>WiFi</a:t>
            </a:r>
            <a:r>
              <a:rPr lang="en-US" dirty="0">
                <a:solidFill>
                  <a:srgbClr val="FFFFFF"/>
                </a:solidFill>
              </a:rPr>
              <a:t> service from </a:t>
            </a:r>
            <a:r>
              <a:rPr lang="en-US" dirty="0" smtClean="0">
                <a:solidFill>
                  <a:srgbClr val="FFFFFF"/>
                </a:solidFill>
              </a:rPr>
              <a:t/>
            </a:r>
            <a:br>
              <a:rPr lang="en-US" dirty="0" smtClean="0">
                <a:solidFill>
                  <a:srgbClr val="FFFFFF"/>
                </a:solidFill>
              </a:rPr>
            </a:br>
            <a:r>
              <a:rPr lang="en-US" dirty="0" smtClean="0">
                <a:solidFill>
                  <a:srgbClr val="FFFFFF"/>
                </a:solidFill>
              </a:rPr>
              <a:t>Virgin </a:t>
            </a:r>
            <a:r>
              <a:rPr lang="en-US" dirty="0">
                <a:solidFill>
                  <a:srgbClr val="FFFFFF"/>
                </a:solidFill>
              </a:rPr>
              <a:t>Media Business.</a:t>
            </a:r>
          </a:p>
          <a:p>
            <a:pPr marL="7701" marR="3081">
              <a:lnSpc>
                <a:spcPct val="113999"/>
              </a:lnSpc>
              <a:spcAft>
                <a:spcPts val="1200"/>
              </a:spcAft>
            </a:pPr>
            <a:r>
              <a:rPr lang="en-US" dirty="0" smtClean="0">
                <a:solidFill>
                  <a:srgbClr val="FFFFFF"/>
                </a:solidFill>
              </a:rPr>
              <a:t>And </a:t>
            </a:r>
            <a:r>
              <a:rPr lang="en-US" dirty="0">
                <a:solidFill>
                  <a:srgbClr val="FFFFFF"/>
                </a:solidFill>
              </a:rPr>
              <a:t>that’s in addition to street </a:t>
            </a:r>
            <a:r>
              <a:rPr lang="en-US" dirty="0" smtClean="0">
                <a:solidFill>
                  <a:srgbClr val="FFFFFF"/>
                </a:solidFill>
              </a:rPr>
              <a:t/>
            </a:r>
            <a:br>
              <a:rPr lang="en-US" dirty="0" smtClean="0">
                <a:solidFill>
                  <a:srgbClr val="FFFFFF"/>
                </a:solidFill>
              </a:rPr>
            </a:br>
            <a:r>
              <a:rPr lang="en-US" dirty="0" err="1" smtClean="0">
                <a:solidFill>
                  <a:srgbClr val="FFFFFF"/>
                </a:solidFill>
              </a:rPr>
              <a:t>WiFi</a:t>
            </a:r>
            <a:r>
              <a:rPr lang="en-US" dirty="0" smtClean="0">
                <a:solidFill>
                  <a:srgbClr val="FFFFFF"/>
                </a:solidFill>
              </a:rPr>
              <a:t> </a:t>
            </a:r>
            <a:r>
              <a:rPr lang="en-US" dirty="0">
                <a:solidFill>
                  <a:srgbClr val="FFFFFF"/>
                </a:solidFill>
              </a:rPr>
              <a:t>in some of the fanciest </a:t>
            </a:r>
            <a:r>
              <a:rPr lang="en-US" dirty="0" smtClean="0">
                <a:solidFill>
                  <a:srgbClr val="FFFFFF"/>
                </a:solidFill>
              </a:rPr>
              <a:t/>
            </a:r>
            <a:br>
              <a:rPr lang="en-US" dirty="0" smtClean="0">
                <a:solidFill>
                  <a:srgbClr val="FFFFFF"/>
                </a:solidFill>
              </a:rPr>
            </a:br>
            <a:r>
              <a:rPr lang="en-US" dirty="0" smtClean="0">
                <a:solidFill>
                  <a:srgbClr val="FFFFFF"/>
                </a:solidFill>
              </a:rPr>
              <a:t>parts </a:t>
            </a:r>
            <a:r>
              <a:rPr lang="en-US" dirty="0">
                <a:solidFill>
                  <a:srgbClr val="FFFFFF"/>
                </a:solidFill>
              </a:rPr>
              <a:t>of London, plus numerous council networks. </a:t>
            </a:r>
          </a:p>
        </p:txBody>
      </p:sp>
      <p:sp>
        <p:nvSpPr>
          <p:cNvPr id="21" name="object 6"/>
          <p:cNvSpPr txBox="1"/>
          <p:nvPr/>
        </p:nvSpPr>
        <p:spPr>
          <a:xfrm>
            <a:off x="3616276" y="2162047"/>
            <a:ext cx="2361191" cy="1475982"/>
          </a:xfrm>
          <a:prstGeom prst="rect">
            <a:avLst/>
          </a:prstGeom>
        </p:spPr>
        <p:txBody>
          <a:bodyPr vert="horz" wrap="square" lIns="0" tIns="7316" rIns="0" bIns="0" rtlCol="0">
            <a:spAutoFit/>
          </a:bodyPr>
          <a:lstStyle/>
          <a:p>
            <a:pPr marL="7701" marR="3081">
              <a:lnSpc>
                <a:spcPct val="113999"/>
              </a:lnSpc>
              <a:spcBef>
                <a:spcPts val="58"/>
              </a:spcBef>
            </a:pPr>
            <a:r>
              <a:rPr lang="en-US" dirty="0">
                <a:solidFill>
                  <a:srgbClr val="FFFFFF"/>
                </a:solidFill>
              </a:rPr>
              <a:t>So whether you want to target globe-trotting business people, football fans watching the match in their local or consumers on the high street, you can take your pick.</a:t>
            </a:r>
          </a:p>
        </p:txBody>
      </p:sp>
      <p:sp>
        <p:nvSpPr>
          <p:cNvPr id="22" name="object 7"/>
          <p:cNvSpPr txBox="1">
            <a:spLocks/>
          </p:cNvSpPr>
          <p:nvPr/>
        </p:nvSpPr>
        <p:spPr>
          <a:xfrm>
            <a:off x="593445" y="444318"/>
            <a:ext cx="3965491" cy="1394327"/>
          </a:xfrm>
          <a:prstGeom prst="rect">
            <a:avLst/>
          </a:prstGeom>
        </p:spPr>
        <p:txBody>
          <a:bodyPr vert="horz" wrap="square" lIns="0" tIns="924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nSpc>
                <a:spcPts val="5400"/>
              </a:lnSpc>
              <a:spcBef>
                <a:spcPts val="73"/>
              </a:spcBef>
            </a:pPr>
            <a:r>
              <a:rPr lang="en-US" sz="4500" b="1" dirty="0" smtClean="0">
                <a:solidFill>
                  <a:schemeClr val="bg1"/>
                </a:solidFill>
              </a:rPr>
              <a:t>A world of opportunity</a:t>
            </a:r>
            <a:endParaRPr lang="en-US" sz="4500" b="1" dirty="0">
              <a:solidFill>
                <a:schemeClr val="bg1"/>
              </a:solidFill>
            </a:endParaRPr>
          </a:p>
        </p:txBody>
      </p:sp>
      <p:sp>
        <p:nvSpPr>
          <p:cNvPr id="24" name="object 9"/>
          <p:cNvSpPr txBox="1"/>
          <p:nvPr/>
        </p:nvSpPr>
        <p:spPr>
          <a:xfrm>
            <a:off x="3616274" y="3931041"/>
            <a:ext cx="2298751" cy="721374"/>
          </a:xfrm>
          <a:prstGeom prst="rect">
            <a:avLst/>
          </a:prstGeom>
        </p:spPr>
        <p:txBody>
          <a:bodyPr vert="horz" wrap="square" lIns="0" tIns="74317" rIns="0" bIns="0" rtlCol="0">
            <a:spAutoFit/>
          </a:bodyPr>
          <a:lstStyle/>
          <a:p>
            <a:pPr marL="7701">
              <a:spcBef>
                <a:spcPts val="585"/>
              </a:spcBef>
              <a:tabLst>
                <a:tab pos="3083978" algn="l"/>
              </a:tabLst>
            </a:pPr>
            <a:r>
              <a:rPr lang="en-US" b="1" dirty="0">
                <a:solidFill>
                  <a:srgbClr val="FFFFFF"/>
                </a:solidFill>
              </a:rPr>
              <a:t>When it comes to coverage for your brand, we’ve got it covered.</a:t>
            </a:r>
          </a:p>
        </p:txBody>
      </p:sp>
      <p:cxnSp>
        <p:nvCxnSpPr>
          <p:cNvPr id="12" name="Straight Connector 11"/>
          <p:cNvCxnSpPr/>
          <p:nvPr/>
        </p:nvCxnSpPr>
        <p:spPr>
          <a:xfrm>
            <a:off x="3623911" y="3890047"/>
            <a:ext cx="218633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23911" y="4821379"/>
            <a:ext cx="218633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page-6-shutterstock_133036226.png"/>
          <p:cNvPicPr>
            <a:picLocks noChangeAspect="1"/>
          </p:cNvPicPr>
          <p:nvPr/>
        </p:nvPicPr>
        <p:blipFill rotWithShape="1">
          <a:blip r:embed="rId2">
            <a:extLst>
              <a:ext uri="{28A0092B-C50C-407E-A947-70E740481C1C}">
                <a14:useLocalDpi xmlns:a14="http://schemas.microsoft.com/office/drawing/2010/main" val="0"/>
              </a:ext>
            </a:extLst>
          </a:blip>
          <a:srcRect b="5358"/>
          <a:stretch/>
        </p:blipFill>
        <p:spPr>
          <a:xfrm>
            <a:off x="6527979" y="785091"/>
            <a:ext cx="4889778" cy="6072909"/>
          </a:xfrm>
          <a:prstGeom prst="rect">
            <a:avLst/>
          </a:prstGeom>
        </p:spPr>
      </p:pic>
    </p:spTree>
    <p:extLst>
      <p:ext uri="{BB962C8B-B14F-4D97-AF65-F5344CB8AC3E}">
        <p14:creationId xmlns:p14="http://schemas.microsoft.com/office/powerpoint/2010/main" val="156109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75" name="TextBox 74"/>
          <p:cNvSpPr txBox="1"/>
          <p:nvPr/>
        </p:nvSpPr>
        <p:spPr>
          <a:xfrm>
            <a:off x="5413595" y="1758780"/>
            <a:ext cx="154138" cy="256897"/>
          </a:xfrm>
          <a:prstGeom prst="rect">
            <a:avLst/>
          </a:prstGeom>
          <a:noFill/>
        </p:spPr>
        <p:txBody>
          <a:bodyPr wrap="none" rtlCol="0">
            <a:spAutoFit/>
          </a:bodyPr>
          <a:lstStyle/>
          <a:p>
            <a:endParaRPr lang="en-US" dirty="0"/>
          </a:p>
        </p:txBody>
      </p:sp>
      <p:pic>
        <p:nvPicPr>
          <p:cNvPr id="40" name="Shape 232" descr="getasset"/>
          <p:cNvPicPr preferRelativeResize="0"/>
          <p:nvPr/>
        </p:nvPicPr>
        <p:blipFill rotWithShape="1">
          <a:blip r:embed="rId3"/>
          <a:srcRect l="10880" r="9727"/>
          <a:stretch/>
        </p:blipFill>
        <p:spPr>
          <a:xfrm>
            <a:off x="10317446" y="4767345"/>
            <a:ext cx="842503" cy="528998"/>
          </a:xfrm>
          <a:prstGeom prst="rect">
            <a:avLst/>
          </a:prstGeom>
          <a:noFill/>
          <a:ln>
            <a:noFill/>
          </a:ln>
        </p:spPr>
      </p:pic>
      <p:pic>
        <p:nvPicPr>
          <p:cNvPr id="41" name="Shape 233"/>
          <p:cNvPicPr preferRelativeResize="0"/>
          <p:nvPr/>
        </p:nvPicPr>
        <p:blipFill rotWithShape="1">
          <a:blip r:embed="rId4"/>
          <a:srcRect l="5759" t="8989" r="5759" b="8989"/>
          <a:stretch/>
        </p:blipFill>
        <p:spPr>
          <a:xfrm>
            <a:off x="8316346" y="2504113"/>
            <a:ext cx="1085183" cy="335802"/>
          </a:xfrm>
          <a:prstGeom prst="rect">
            <a:avLst/>
          </a:prstGeom>
          <a:noFill/>
          <a:ln>
            <a:noFill/>
          </a:ln>
        </p:spPr>
      </p:pic>
      <p:pic>
        <p:nvPicPr>
          <p:cNvPr id="42" name="Shape 234"/>
          <p:cNvPicPr preferRelativeResize="0"/>
          <p:nvPr/>
        </p:nvPicPr>
        <p:blipFill rotWithShape="1">
          <a:blip r:embed="rId5"/>
          <a:srcRect/>
          <a:stretch/>
        </p:blipFill>
        <p:spPr>
          <a:xfrm>
            <a:off x="8415843" y="5744136"/>
            <a:ext cx="886186" cy="419975"/>
          </a:xfrm>
          <a:prstGeom prst="rect">
            <a:avLst/>
          </a:prstGeom>
          <a:noFill/>
          <a:ln>
            <a:noFill/>
          </a:ln>
        </p:spPr>
      </p:pic>
      <p:pic>
        <p:nvPicPr>
          <p:cNvPr id="43" name="Shape 235" descr="HandF_logo"/>
          <p:cNvPicPr preferRelativeResize="0"/>
          <p:nvPr/>
        </p:nvPicPr>
        <p:blipFill rotWithShape="1">
          <a:blip r:embed="rId6"/>
          <a:srcRect l="4840"/>
          <a:stretch/>
        </p:blipFill>
        <p:spPr>
          <a:xfrm>
            <a:off x="6419871" y="5697804"/>
            <a:ext cx="990542" cy="561189"/>
          </a:xfrm>
          <a:prstGeom prst="rect">
            <a:avLst/>
          </a:prstGeom>
          <a:noFill/>
          <a:ln>
            <a:noFill/>
          </a:ln>
        </p:spPr>
      </p:pic>
      <p:pic>
        <p:nvPicPr>
          <p:cNvPr id="45" name="Shape 236" descr="council_150"/>
          <p:cNvPicPr preferRelativeResize="0"/>
          <p:nvPr/>
        </p:nvPicPr>
        <p:blipFill rotWithShape="1">
          <a:blip r:embed="rId7"/>
          <a:srcRect/>
          <a:stretch/>
        </p:blipFill>
        <p:spPr>
          <a:xfrm>
            <a:off x="8440355" y="4793924"/>
            <a:ext cx="837163" cy="677817"/>
          </a:xfrm>
          <a:prstGeom prst="rect">
            <a:avLst/>
          </a:prstGeom>
          <a:noFill/>
          <a:ln>
            <a:noFill/>
          </a:ln>
        </p:spPr>
      </p:pic>
      <p:pic>
        <p:nvPicPr>
          <p:cNvPr id="46" name="Shape 237" descr="Islington-Council3-300x75"/>
          <p:cNvPicPr preferRelativeResize="0"/>
          <p:nvPr/>
        </p:nvPicPr>
        <p:blipFill rotWithShape="1">
          <a:blip r:embed="rId8"/>
          <a:srcRect l="1350"/>
          <a:stretch/>
        </p:blipFill>
        <p:spPr>
          <a:xfrm>
            <a:off x="6301653" y="3456146"/>
            <a:ext cx="1226977" cy="310470"/>
          </a:xfrm>
          <a:prstGeom prst="rect">
            <a:avLst/>
          </a:prstGeom>
          <a:noFill/>
          <a:ln>
            <a:noFill/>
          </a:ln>
        </p:spPr>
      </p:pic>
      <p:pic>
        <p:nvPicPr>
          <p:cNvPr id="47" name="Shape 238" descr="getasset"/>
          <p:cNvPicPr preferRelativeResize="0"/>
          <p:nvPr/>
        </p:nvPicPr>
        <p:blipFill rotWithShape="1">
          <a:blip r:embed="rId9"/>
          <a:srcRect t="23498" b="23498"/>
          <a:stretch/>
        </p:blipFill>
        <p:spPr>
          <a:xfrm>
            <a:off x="6294250" y="3976453"/>
            <a:ext cx="1241783" cy="328593"/>
          </a:xfrm>
          <a:prstGeom prst="rect">
            <a:avLst/>
          </a:prstGeom>
          <a:noFill/>
          <a:ln>
            <a:noFill/>
          </a:ln>
        </p:spPr>
      </p:pic>
      <p:pic>
        <p:nvPicPr>
          <p:cNvPr id="48" name="Shape 239" descr="camden"/>
          <p:cNvPicPr preferRelativeResize="0"/>
          <p:nvPr/>
        </p:nvPicPr>
        <p:blipFill rotWithShape="1">
          <a:blip r:embed="rId10"/>
          <a:srcRect l="6098" t="24187" b="24187"/>
          <a:stretch/>
        </p:blipFill>
        <p:spPr>
          <a:xfrm>
            <a:off x="8342228" y="4120404"/>
            <a:ext cx="1033418" cy="240931"/>
          </a:xfrm>
          <a:prstGeom prst="rect">
            <a:avLst/>
          </a:prstGeom>
          <a:noFill/>
          <a:ln>
            <a:noFill/>
          </a:ln>
        </p:spPr>
      </p:pic>
      <p:pic>
        <p:nvPicPr>
          <p:cNvPr id="49" name="Shape 240" descr="Wandsworth+Council+Looters"/>
          <p:cNvPicPr preferRelativeResize="0"/>
          <p:nvPr/>
        </p:nvPicPr>
        <p:blipFill rotWithShape="1">
          <a:blip r:embed="rId11"/>
          <a:srcRect l="1993" r="-1"/>
          <a:stretch/>
        </p:blipFill>
        <p:spPr>
          <a:xfrm>
            <a:off x="10393732" y="3250920"/>
            <a:ext cx="689931" cy="511247"/>
          </a:xfrm>
          <a:prstGeom prst="rect">
            <a:avLst/>
          </a:prstGeom>
          <a:noFill/>
          <a:ln>
            <a:noFill/>
          </a:ln>
        </p:spPr>
      </p:pic>
      <p:pic>
        <p:nvPicPr>
          <p:cNvPr id="50" name="Shape 241"/>
          <p:cNvPicPr preferRelativeResize="0"/>
          <p:nvPr/>
        </p:nvPicPr>
        <p:blipFill rotWithShape="1">
          <a:blip r:embed="rId12"/>
          <a:srcRect/>
          <a:stretch/>
        </p:blipFill>
        <p:spPr>
          <a:xfrm>
            <a:off x="10303001" y="2664405"/>
            <a:ext cx="871394" cy="466439"/>
          </a:xfrm>
          <a:prstGeom prst="rect">
            <a:avLst/>
          </a:prstGeom>
          <a:noFill/>
          <a:ln>
            <a:noFill/>
          </a:ln>
        </p:spPr>
      </p:pic>
      <p:pic>
        <p:nvPicPr>
          <p:cNvPr id="51" name="Shape 242" descr="21"/>
          <p:cNvPicPr preferRelativeResize="0"/>
          <p:nvPr/>
        </p:nvPicPr>
        <p:blipFill rotWithShape="1">
          <a:blip r:embed="rId13"/>
          <a:srcRect/>
          <a:stretch/>
        </p:blipFill>
        <p:spPr>
          <a:xfrm>
            <a:off x="8361354" y="1914262"/>
            <a:ext cx="995165" cy="369068"/>
          </a:xfrm>
          <a:prstGeom prst="rect">
            <a:avLst/>
          </a:prstGeom>
          <a:noFill/>
          <a:ln>
            <a:noFill/>
          </a:ln>
        </p:spPr>
      </p:pic>
      <p:pic>
        <p:nvPicPr>
          <p:cNvPr id="52" name="Shape 243" descr="haringey-logo"/>
          <p:cNvPicPr preferRelativeResize="0"/>
          <p:nvPr/>
        </p:nvPicPr>
        <p:blipFill rotWithShape="1">
          <a:blip r:embed="rId14"/>
          <a:srcRect/>
          <a:stretch/>
        </p:blipFill>
        <p:spPr>
          <a:xfrm>
            <a:off x="10375661" y="3925520"/>
            <a:ext cx="726073" cy="639288"/>
          </a:xfrm>
          <a:prstGeom prst="rect">
            <a:avLst/>
          </a:prstGeom>
          <a:noFill/>
          <a:ln>
            <a:noFill/>
          </a:ln>
        </p:spPr>
      </p:pic>
      <p:pic>
        <p:nvPicPr>
          <p:cNvPr id="53" name="Shape 244" descr="File:Lb brent logo.svg">
            <a:hlinkClick r:id="rId15"/>
          </p:cNvPr>
          <p:cNvPicPr preferRelativeResize="0"/>
          <p:nvPr/>
        </p:nvPicPr>
        <p:blipFill rotWithShape="1">
          <a:blip r:embed="rId16"/>
          <a:srcRect l="9578" t="9240" r="9578" b="9240"/>
          <a:stretch/>
        </p:blipFill>
        <p:spPr>
          <a:xfrm>
            <a:off x="8501657" y="3026149"/>
            <a:ext cx="714559" cy="720544"/>
          </a:xfrm>
          <a:prstGeom prst="rect">
            <a:avLst/>
          </a:prstGeom>
          <a:noFill/>
          <a:ln>
            <a:noFill/>
          </a:ln>
        </p:spPr>
      </p:pic>
      <p:pic>
        <p:nvPicPr>
          <p:cNvPr id="54" name="Shape 267" descr="C:\Users\ria.ghai\AppData\Local\Microsoft\Windows\Temporary Internet Files\Content.Outlook\OE72O9RU\richmond logo.gif"/>
          <p:cNvPicPr preferRelativeResize="0"/>
          <p:nvPr/>
        </p:nvPicPr>
        <p:blipFill rotWithShape="1">
          <a:blip r:embed="rId17"/>
          <a:srcRect/>
          <a:stretch/>
        </p:blipFill>
        <p:spPr>
          <a:xfrm>
            <a:off x="6296902" y="5149680"/>
            <a:ext cx="1236480" cy="262112"/>
          </a:xfrm>
          <a:prstGeom prst="rect">
            <a:avLst/>
          </a:prstGeom>
          <a:noFill/>
          <a:ln>
            <a:noFill/>
          </a:ln>
        </p:spPr>
      </p:pic>
      <p:pic>
        <p:nvPicPr>
          <p:cNvPr id="55" name="Shape 268" descr="Related image">
            <a:hlinkClick r:id="rId18"/>
          </p:cNvPr>
          <p:cNvPicPr preferRelativeResize="0"/>
          <p:nvPr/>
        </p:nvPicPr>
        <p:blipFill rotWithShape="1">
          <a:blip r:embed="rId19"/>
          <a:srcRect/>
          <a:stretch/>
        </p:blipFill>
        <p:spPr>
          <a:xfrm>
            <a:off x="6296099" y="4548381"/>
            <a:ext cx="1238086" cy="242031"/>
          </a:xfrm>
          <a:prstGeom prst="rect">
            <a:avLst/>
          </a:prstGeom>
          <a:noFill/>
          <a:ln>
            <a:noFill/>
          </a:ln>
        </p:spPr>
      </p:pic>
      <p:pic>
        <p:nvPicPr>
          <p:cNvPr id="56" name="Shape 269" descr="C:\Users\ria.ghai\AppData\Local\Microsoft\Windows\Temporary Internet Files\Content.Outlook\OE72O9RU\colchester.gif"/>
          <p:cNvPicPr preferRelativeResize="0"/>
          <p:nvPr/>
        </p:nvPicPr>
        <p:blipFill rotWithShape="1">
          <a:blip r:embed="rId20"/>
          <a:srcRect/>
          <a:stretch/>
        </p:blipFill>
        <p:spPr>
          <a:xfrm>
            <a:off x="10399878" y="1914262"/>
            <a:ext cx="677639" cy="707101"/>
          </a:xfrm>
          <a:prstGeom prst="rect">
            <a:avLst/>
          </a:prstGeom>
          <a:noFill/>
          <a:ln>
            <a:noFill/>
          </a:ln>
        </p:spPr>
      </p:pic>
      <p:pic>
        <p:nvPicPr>
          <p:cNvPr id="58" name="Shape 230"/>
          <p:cNvPicPr preferRelativeResize="0"/>
          <p:nvPr/>
        </p:nvPicPr>
        <p:blipFill rotWithShape="1">
          <a:blip r:embed="rId21">
            <a:alphaModFix/>
          </a:blip>
          <a:srcRect/>
          <a:stretch/>
        </p:blipFill>
        <p:spPr>
          <a:xfrm>
            <a:off x="2275677" y="1914262"/>
            <a:ext cx="973337" cy="298009"/>
          </a:xfrm>
          <a:prstGeom prst="rect">
            <a:avLst/>
          </a:prstGeom>
          <a:noFill/>
          <a:ln>
            <a:noFill/>
          </a:ln>
        </p:spPr>
      </p:pic>
      <p:pic>
        <p:nvPicPr>
          <p:cNvPr id="59" name="Shape 231"/>
          <p:cNvPicPr preferRelativeResize="0"/>
          <p:nvPr/>
        </p:nvPicPr>
        <p:blipFill rotWithShape="1">
          <a:blip r:embed="rId22">
            <a:alphaModFix/>
          </a:blip>
          <a:srcRect l="8087" t="23987" r="5963" b="23987"/>
          <a:stretch/>
        </p:blipFill>
        <p:spPr>
          <a:xfrm>
            <a:off x="4281323" y="2354079"/>
            <a:ext cx="1150269" cy="348132"/>
          </a:xfrm>
          <a:prstGeom prst="rect">
            <a:avLst/>
          </a:prstGeom>
          <a:noFill/>
          <a:ln>
            <a:noFill/>
          </a:ln>
        </p:spPr>
      </p:pic>
      <p:pic>
        <p:nvPicPr>
          <p:cNvPr id="60" name="Shape 246" descr="Related image">
            <a:hlinkClick r:id="rId23"/>
          </p:cNvPr>
          <p:cNvPicPr preferRelativeResize="0"/>
          <p:nvPr/>
        </p:nvPicPr>
        <p:blipFill rotWithShape="1">
          <a:blip r:embed="rId24">
            <a:alphaModFix/>
          </a:blip>
          <a:srcRect/>
          <a:stretch/>
        </p:blipFill>
        <p:spPr>
          <a:xfrm>
            <a:off x="2236952" y="3772505"/>
            <a:ext cx="1050788" cy="379297"/>
          </a:xfrm>
          <a:prstGeom prst="rect">
            <a:avLst/>
          </a:prstGeom>
          <a:noFill/>
          <a:ln>
            <a:noFill/>
          </a:ln>
        </p:spPr>
      </p:pic>
      <p:pic>
        <p:nvPicPr>
          <p:cNvPr id="61" name="Shape 247" descr="Related image">
            <a:hlinkClick r:id="rId25"/>
          </p:cNvPr>
          <p:cNvPicPr preferRelativeResize="0"/>
          <p:nvPr/>
        </p:nvPicPr>
        <p:blipFill rotWithShape="1">
          <a:blip r:embed="rId26">
            <a:alphaModFix/>
          </a:blip>
          <a:srcRect/>
          <a:stretch/>
        </p:blipFill>
        <p:spPr>
          <a:xfrm>
            <a:off x="2014924" y="5873648"/>
            <a:ext cx="1494843" cy="386422"/>
          </a:xfrm>
          <a:prstGeom prst="rect">
            <a:avLst/>
          </a:prstGeom>
          <a:noFill/>
          <a:ln>
            <a:noFill/>
          </a:ln>
        </p:spPr>
      </p:pic>
      <p:pic>
        <p:nvPicPr>
          <p:cNvPr id="62" name="Shape 248" descr="Related image">
            <a:hlinkClick r:id="rId27"/>
          </p:cNvPr>
          <p:cNvPicPr preferRelativeResize="0"/>
          <p:nvPr/>
        </p:nvPicPr>
        <p:blipFill rotWithShape="1">
          <a:blip r:embed="rId28">
            <a:alphaModFix/>
          </a:blip>
          <a:srcRect/>
          <a:stretch/>
        </p:blipFill>
        <p:spPr>
          <a:xfrm>
            <a:off x="4361658" y="3797669"/>
            <a:ext cx="989599" cy="445319"/>
          </a:xfrm>
          <a:prstGeom prst="rect">
            <a:avLst/>
          </a:prstGeom>
          <a:noFill/>
          <a:ln>
            <a:noFill/>
          </a:ln>
        </p:spPr>
      </p:pic>
      <p:pic>
        <p:nvPicPr>
          <p:cNvPr id="63" name="Shape 249" descr="Related image">
            <a:hlinkClick r:id="rId29" invalidUrl="https://www.google.com/imgres?imgurl=http://www.skyscanner.net/static/sites/default/files/Exeter International Airport Logo_0.jpg&amp;imgrefurl=http://www.skyscanner.net/airports/ext/exeter-airport.html&amp;docid=9DfQrj825kP87M&amp;tbnid=R3y_9OvEVndEOM:&amp;w=207&amp;h=113&amp;ved=0ahUKEwje5fvIjbPKAhUBwxoKHVr_AW4QxiAIAg&amp;iact=c&amp;ictx=1"/>
          </p:cNvPr>
          <p:cNvPicPr preferRelativeResize="0"/>
          <p:nvPr/>
        </p:nvPicPr>
        <p:blipFill rotWithShape="1">
          <a:blip r:embed="rId30">
            <a:alphaModFix/>
          </a:blip>
          <a:srcRect l="4724"/>
          <a:stretch/>
        </p:blipFill>
        <p:spPr>
          <a:xfrm>
            <a:off x="6542228" y="1914262"/>
            <a:ext cx="745828" cy="426987"/>
          </a:xfrm>
          <a:prstGeom prst="rect">
            <a:avLst/>
          </a:prstGeom>
          <a:noFill/>
          <a:ln>
            <a:noFill/>
          </a:ln>
        </p:spPr>
      </p:pic>
      <p:pic>
        <p:nvPicPr>
          <p:cNvPr id="64" name="Shape 250" descr="Related image">
            <a:hlinkClick r:id="rId31"/>
          </p:cNvPr>
          <p:cNvPicPr preferRelativeResize="0"/>
          <p:nvPr/>
        </p:nvPicPr>
        <p:blipFill rotWithShape="1">
          <a:blip r:embed="rId32">
            <a:alphaModFix/>
          </a:blip>
          <a:srcRect/>
          <a:stretch/>
        </p:blipFill>
        <p:spPr>
          <a:xfrm>
            <a:off x="4384832" y="4591541"/>
            <a:ext cx="943252" cy="424463"/>
          </a:xfrm>
          <a:prstGeom prst="rect">
            <a:avLst/>
          </a:prstGeom>
          <a:noFill/>
          <a:ln>
            <a:noFill/>
          </a:ln>
        </p:spPr>
      </p:pic>
      <p:pic>
        <p:nvPicPr>
          <p:cNvPr id="65" name="Shape 252" descr="Related image">
            <a:hlinkClick r:id="rId33"/>
          </p:cNvPr>
          <p:cNvPicPr preferRelativeResize="0"/>
          <p:nvPr/>
        </p:nvPicPr>
        <p:blipFill rotWithShape="1">
          <a:blip r:embed="rId34">
            <a:alphaModFix/>
          </a:blip>
          <a:srcRect l="2281" r="1"/>
          <a:stretch/>
        </p:blipFill>
        <p:spPr>
          <a:xfrm>
            <a:off x="4317472" y="3047328"/>
            <a:ext cx="1077972" cy="442379"/>
          </a:xfrm>
          <a:prstGeom prst="rect">
            <a:avLst/>
          </a:prstGeom>
          <a:noFill/>
          <a:ln>
            <a:noFill/>
          </a:ln>
        </p:spPr>
      </p:pic>
      <p:pic>
        <p:nvPicPr>
          <p:cNvPr id="66" name="Shape 253" descr="https://d3ui957tjb5bqd.cloudfront.net/uploads/2013/07/68650701_background.jpg">
            <a:hlinkClick r:id="rId35"/>
          </p:cNvPr>
          <p:cNvPicPr preferRelativeResize="0"/>
          <p:nvPr/>
        </p:nvPicPr>
        <p:blipFill rotWithShape="1">
          <a:blip r:embed="rId36">
            <a:alphaModFix/>
          </a:blip>
          <a:srcRect l="17233" r="17507"/>
          <a:stretch/>
        </p:blipFill>
        <p:spPr>
          <a:xfrm>
            <a:off x="2380477" y="2408550"/>
            <a:ext cx="763736" cy="631052"/>
          </a:xfrm>
          <a:prstGeom prst="rect">
            <a:avLst/>
          </a:prstGeom>
          <a:noFill/>
          <a:ln>
            <a:noFill/>
          </a:ln>
        </p:spPr>
      </p:pic>
      <p:pic>
        <p:nvPicPr>
          <p:cNvPr id="67" name="Shape 254" descr="Related image">
            <a:hlinkClick r:id="rId37"/>
          </p:cNvPr>
          <p:cNvPicPr preferRelativeResize="0"/>
          <p:nvPr/>
        </p:nvPicPr>
        <p:blipFill rotWithShape="1">
          <a:blip r:embed="rId38">
            <a:alphaModFix/>
          </a:blip>
          <a:srcRect l="10629" t="17095" r="8823" b="17095"/>
          <a:stretch/>
        </p:blipFill>
        <p:spPr>
          <a:xfrm>
            <a:off x="6480725" y="2899342"/>
            <a:ext cx="868834" cy="382237"/>
          </a:xfrm>
          <a:prstGeom prst="rect">
            <a:avLst/>
          </a:prstGeom>
          <a:noFill/>
          <a:ln>
            <a:noFill/>
          </a:ln>
        </p:spPr>
      </p:pic>
      <p:pic>
        <p:nvPicPr>
          <p:cNvPr id="68" name="Shape 255" descr="Related image">
            <a:hlinkClick r:id="rId39"/>
          </p:cNvPr>
          <p:cNvPicPr preferRelativeResize="0"/>
          <p:nvPr/>
        </p:nvPicPr>
        <p:blipFill rotWithShape="1">
          <a:blip r:embed="rId40">
            <a:alphaModFix/>
          </a:blip>
          <a:srcRect/>
          <a:stretch/>
        </p:blipFill>
        <p:spPr>
          <a:xfrm>
            <a:off x="4247011" y="1896533"/>
            <a:ext cx="1218893" cy="268155"/>
          </a:xfrm>
          <a:prstGeom prst="rect">
            <a:avLst/>
          </a:prstGeom>
          <a:noFill/>
          <a:ln>
            <a:noFill/>
          </a:ln>
        </p:spPr>
      </p:pic>
      <p:pic>
        <p:nvPicPr>
          <p:cNvPr id="69" name="Shape 256" descr="Related image">
            <a:hlinkClick r:id="rId41"/>
          </p:cNvPr>
          <p:cNvPicPr preferRelativeResize="0"/>
          <p:nvPr/>
        </p:nvPicPr>
        <p:blipFill rotWithShape="1">
          <a:blip r:embed="rId42">
            <a:alphaModFix/>
          </a:blip>
          <a:srcRect l="2631"/>
          <a:stretch/>
        </p:blipFill>
        <p:spPr>
          <a:xfrm>
            <a:off x="4347543" y="5995554"/>
            <a:ext cx="1017829" cy="345824"/>
          </a:xfrm>
          <a:prstGeom prst="rect">
            <a:avLst/>
          </a:prstGeom>
          <a:noFill/>
          <a:ln>
            <a:noFill/>
          </a:ln>
        </p:spPr>
      </p:pic>
      <p:pic>
        <p:nvPicPr>
          <p:cNvPr id="70" name="Shape 261" descr="Related image">
            <a:hlinkClick r:id="rId43"/>
          </p:cNvPr>
          <p:cNvPicPr preferRelativeResize="0"/>
          <p:nvPr/>
        </p:nvPicPr>
        <p:blipFill rotWithShape="1">
          <a:blip r:embed="rId44">
            <a:alphaModFix/>
          </a:blip>
          <a:srcRect/>
          <a:stretch/>
        </p:blipFill>
        <p:spPr>
          <a:xfrm>
            <a:off x="4405122" y="5355645"/>
            <a:ext cx="902671" cy="410797"/>
          </a:xfrm>
          <a:prstGeom prst="rect">
            <a:avLst/>
          </a:prstGeom>
          <a:noFill/>
          <a:ln>
            <a:noFill/>
          </a:ln>
        </p:spPr>
      </p:pic>
      <p:pic>
        <p:nvPicPr>
          <p:cNvPr id="71" name="Shape 262" descr="Related image">
            <a:hlinkClick r:id="rId45"/>
          </p:cNvPr>
          <p:cNvPicPr preferRelativeResize="0"/>
          <p:nvPr/>
        </p:nvPicPr>
        <p:blipFill rotWithShape="1">
          <a:blip r:embed="rId46">
            <a:alphaModFix/>
          </a:blip>
          <a:srcRect t="27681" b="29247"/>
          <a:stretch/>
        </p:blipFill>
        <p:spPr>
          <a:xfrm>
            <a:off x="2165360" y="3312800"/>
            <a:ext cx="1193969" cy="257134"/>
          </a:xfrm>
          <a:prstGeom prst="rect">
            <a:avLst/>
          </a:prstGeom>
          <a:noFill/>
          <a:ln>
            <a:noFill/>
          </a:ln>
        </p:spPr>
      </p:pic>
      <p:pic>
        <p:nvPicPr>
          <p:cNvPr id="72" name="Shape 264" descr="Related image">
            <a:hlinkClick r:id="rId47"/>
          </p:cNvPr>
          <p:cNvPicPr preferRelativeResize="0"/>
          <p:nvPr/>
        </p:nvPicPr>
        <p:blipFill rotWithShape="1">
          <a:blip r:embed="rId48">
            <a:alphaModFix/>
          </a:blip>
          <a:srcRect/>
          <a:stretch/>
        </p:blipFill>
        <p:spPr>
          <a:xfrm>
            <a:off x="2185423" y="4440476"/>
            <a:ext cx="1153844" cy="524017"/>
          </a:xfrm>
          <a:prstGeom prst="rect">
            <a:avLst/>
          </a:prstGeom>
          <a:noFill/>
          <a:ln>
            <a:noFill/>
          </a:ln>
        </p:spPr>
      </p:pic>
      <p:pic>
        <p:nvPicPr>
          <p:cNvPr id="73" name="Shape 265" descr="Related image">
            <a:hlinkClick r:id="rId49"/>
          </p:cNvPr>
          <p:cNvPicPr preferRelativeResize="0"/>
          <p:nvPr/>
        </p:nvPicPr>
        <p:blipFill rotWithShape="1">
          <a:blip r:embed="rId50">
            <a:alphaModFix/>
          </a:blip>
          <a:srcRect/>
          <a:stretch/>
        </p:blipFill>
        <p:spPr>
          <a:xfrm>
            <a:off x="2166199" y="5437914"/>
            <a:ext cx="1192293" cy="179773"/>
          </a:xfrm>
          <a:prstGeom prst="rect">
            <a:avLst/>
          </a:prstGeom>
          <a:noFill/>
          <a:ln>
            <a:noFill/>
          </a:ln>
        </p:spPr>
      </p:pic>
      <p:pic>
        <p:nvPicPr>
          <p:cNvPr id="74" name="Shape 266" descr="Related image">
            <a:hlinkClick r:id="rId51"/>
          </p:cNvPr>
          <p:cNvPicPr preferRelativeResize="0"/>
          <p:nvPr/>
        </p:nvPicPr>
        <p:blipFill rotWithShape="1">
          <a:blip r:embed="rId52">
            <a:alphaModFix/>
          </a:blip>
          <a:srcRect/>
          <a:stretch/>
        </p:blipFill>
        <p:spPr>
          <a:xfrm>
            <a:off x="6461541" y="2365354"/>
            <a:ext cx="907201" cy="319201"/>
          </a:xfrm>
          <a:prstGeom prst="rect">
            <a:avLst/>
          </a:prstGeom>
          <a:noFill/>
          <a:ln>
            <a:noFill/>
          </a:ln>
        </p:spPr>
      </p:pic>
      <p:pic>
        <p:nvPicPr>
          <p:cNvPr id="76" name="Picture 75" descr="eigroup_logo.pn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114882" y="5796635"/>
            <a:ext cx="1247631" cy="369901"/>
          </a:xfrm>
          <a:prstGeom prst="rect">
            <a:avLst/>
          </a:prstGeom>
        </p:spPr>
      </p:pic>
      <p:sp>
        <p:nvSpPr>
          <p:cNvPr id="82" name="object 7"/>
          <p:cNvSpPr txBox="1">
            <a:spLocks/>
          </p:cNvSpPr>
          <p:nvPr/>
        </p:nvSpPr>
        <p:spPr>
          <a:xfrm>
            <a:off x="559577" y="376582"/>
            <a:ext cx="5214689" cy="1267369"/>
          </a:xfrm>
          <a:prstGeom prst="rect">
            <a:avLst/>
          </a:prstGeom>
        </p:spPr>
        <p:txBody>
          <a:bodyPr vert="horz" wrap="square" lIns="0" tIns="924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a:lnSpc>
                <a:spcPct val="90000"/>
              </a:lnSpc>
              <a:spcBef>
                <a:spcPts val="73"/>
              </a:spcBef>
            </a:pPr>
            <a:r>
              <a:rPr lang="en-US" sz="4500" b="1" dirty="0" smtClean="0">
                <a:solidFill>
                  <a:srgbClr val="FF0A0A"/>
                </a:solidFill>
              </a:rPr>
              <a:t>Some of our </a:t>
            </a:r>
            <a:r>
              <a:rPr lang="en-US" sz="4500" b="1" dirty="0" err="1" smtClean="0">
                <a:solidFill>
                  <a:srgbClr val="FF0A0A"/>
                </a:solidFill>
              </a:rPr>
              <a:t>patners</a:t>
            </a:r>
            <a:r>
              <a:rPr lang="en-US" sz="4500" b="1" dirty="0" smtClean="0">
                <a:solidFill>
                  <a:srgbClr val="FF0A0A"/>
                </a:solidFill>
              </a:rPr>
              <a:t> include:</a:t>
            </a:r>
            <a:endParaRPr lang="en-US" sz="4500" b="1" dirty="0">
              <a:solidFill>
                <a:srgbClr val="FF0A0A"/>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age-8-shutterstock_4788522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bject 3"/>
          <p:cNvSpPr txBox="1"/>
          <p:nvPr/>
        </p:nvSpPr>
        <p:spPr>
          <a:xfrm>
            <a:off x="7474912" y="2551233"/>
            <a:ext cx="3811155" cy="3208264"/>
          </a:xfrm>
          <a:prstGeom prst="rect">
            <a:avLst/>
          </a:prstGeom>
        </p:spPr>
        <p:txBody>
          <a:bodyPr vert="horz" wrap="square" lIns="0" tIns="7316" rIns="0" bIns="0" rtlCol="0">
            <a:spAutoFit/>
          </a:bodyPr>
          <a:lstStyle/>
          <a:p>
            <a:pPr>
              <a:spcAft>
                <a:spcPts val="3000"/>
              </a:spcAft>
            </a:pPr>
            <a:r>
              <a:rPr lang="en-GB" sz="1700" b="1" dirty="0">
                <a:solidFill>
                  <a:srgbClr val="3E364A"/>
                </a:solidFill>
              </a:rPr>
              <a:t>Besides broadening horizons, </a:t>
            </a:r>
            <a:r>
              <a:rPr lang="en-GB" sz="1700" b="1" dirty="0" smtClean="0">
                <a:solidFill>
                  <a:srgbClr val="3E364A"/>
                </a:solidFill>
              </a:rPr>
              <a:t>travel </a:t>
            </a:r>
            <a:r>
              <a:rPr lang="en-GB" sz="1700" b="1" dirty="0">
                <a:solidFill>
                  <a:srgbClr val="3E364A"/>
                </a:solidFill>
              </a:rPr>
              <a:t>broadens scope for your brand to be noticed and engaged with.</a:t>
            </a:r>
          </a:p>
          <a:p>
            <a:pPr>
              <a:spcAft>
                <a:spcPts val="1200"/>
              </a:spcAft>
            </a:pPr>
            <a:r>
              <a:rPr lang="en-US" dirty="0" smtClean="0">
                <a:solidFill>
                  <a:srgbClr val="3E364A"/>
                </a:solidFill>
              </a:rPr>
              <a:t>After </a:t>
            </a:r>
            <a:r>
              <a:rPr lang="en-US" dirty="0">
                <a:solidFill>
                  <a:srgbClr val="3E364A"/>
                </a:solidFill>
              </a:rPr>
              <a:t>all, it used to be kiss and fly. Now </a:t>
            </a:r>
            <a:r>
              <a:rPr lang="en-US" dirty="0" smtClean="0">
                <a:solidFill>
                  <a:srgbClr val="3E364A"/>
                </a:solidFill>
              </a:rPr>
              <a:t/>
            </a:r>
            <a:br>
              <a:rPr lang="en-US" dirty="0" smtClean="0">
                <a:solidFill>
                  <a:srgbClr val="3E364A"/>
                </a:solidFill>
              </a:rPr>
            </a:br>
            <a:r>
              <a:rPr lang="en-US" dirty="0" smtClean="0">
                <a:solidFill>
                  <a:srgbClr val="3E364A"/>
                </a:solidFill>
              </a:rPr>
              <a:t>it’s </a:t>
            </a:r>
            <a:r>
              <a:rPr lang="en-US" dirty="0">
                <a:solidFill>
                  <a:srgbClr val="3E364A"/>
                </a:solidFill>
              </a:rPr>
              <a:t>more like check-in, log-in, FaceTime, </a:t>
            </a:r>
            <a:r>
              <a:rPr lang="en-US" dirty="0" smtClean="0">
                <a:solidFill>
                  <a:srgbClr val="3E364A"/>
                </a:solidFill>
              </a:rPr>
              <a:t/>
            </a:r>
            <a:br>
              <a:rPr lang="en-US" dirty="0" smtClean="0">
                <a:solidFill>
                  <a:srgbClr val="3E364A"/>
                </a:solidFill>
              </a:rPr>
            </a:br>
            <a:r>
              <a:rPr lang="en-US" dirty="0" smtClean="0">
                <a:solidFill>
                  <a:srgbClr val="3E364A"/>
                </a:solidFill>
              </a:rPr>
              <a:t>work a </a:t>
            </a:r>
            <a:r>
              <a:rPr lang="en-US" dirty="0">
                <a:solidFill>
                  <a:srgbClr val="3E364A"/>
                </a:solidFill>
              </a:rPr>
              <a:t>bit. And then fly.</a:t>
            </a:r>
          </a:p>
          <a:p>
            <a:pPr>
              <a:spcAft>
                <a:spcPts val="1200"/>
              </a:spcAft>
              <a:buSzPct val="25000"/>
            </a:pPr>
            <a:r>
              <a:rPr lang="en-US" dirty="0" smtClean="0">
                <a:solidFill>
                  <a:srgbClr val="3E364A"/>
                </a:solidFill>
              </a:rPr>
              <a:t>So </a:t>
            </a:r>
            <a:r>
              <a:rPr lang="en-US" dirty="0">
                <a:solidFill>
                  <a:srgbClr val="3E364A"/>
                </a:solidFill>
              </a:rPr>
              <a:t>what unlocks all this visitor value? </a:t>
            </a:r>
            <a:r>
              <a:rPr lang="en-US" dirty="0" smtClean="0">
                <a:solidFill>
                  <a:srgbClr val="3E364A"/>
                </a:solidFill>
              </a:rPr>
              <a:t/>
            </a:r>
            <a:br>
              <a:rPr lang="en-US" dirty="0" smtClean="0">
                <a:solidFill>
                  <a:srgbClr val="3E364A"/>
                </a:solidFill>
              </a:rPr>
            </a:br>
            <a:r>
              <a:rPr lang="en-US" dirty="0" smtClean="0">
                <a:solidFill>
                  <a:srgbClr val="3E364A"/>
                </a:solidFill>
              </a:rPr>
              <a:t>The </a:t>
            </a:r>
            <a:r>
              <a:rPr lang="en-US" dirty="0">
                <a:solidFill>
                  <a:srgbClr val="3E364A"/>
                </a:solidFill>
              </a:rPr>
              <a:t>UK’s international airports know it’s all </a:t>
            </a:r>
            <a:r>
              <a:rPr lang="en-US" dirty="0" smtClean="0">
                <a:solidFill>
                  <a:srgbClr val="3E364A"/>
                </a:solidFill>
              </a:rPr>
              <a:t/>
            </a:r>
            <a:br>
              <a:rPr lang="en-US" dirty="0" smtClean="0">
                <a:solidFill>
                  <a:srgbClr val="3E364A"/>
                </a:solidFill>
              </a:rPr>
            </a:br>
            <a:r>
              <a:rPr lang="en-US" dirty="0" smtClean="0">
                <a:solidFill>
                  <a:srgbClr val="3E364A"/>
                </a:solidFill>
              </a:rPr>
              <a:t>about </a:t>
            </a:r>
            <a:r>
              <a:rPr lang="en-US" dirty="0">
                <a:solidFill>
                  <a:srgbClr val="3E364A"/>
                </a:solidFill>
              </a:rPr>
              <a:t>the </a:t>
            </a:r>
            <a:r>
              <a:rPr lang="en-US" dirty="0" err="1">
                <a:solidFill>
                  <a:srgbClr val="3E364A"/>
                </a:solidFill>
              </a:rPr>
              <a:t>WiFi</a:t>
            </a:r>
            <a:r>
              <a:rPr lang="en-US" dirty="0">
                <a:solidFill>
                  <a:srgbClr val="3E364A"/>
                </a:solidFill>
              </a:rPr>
              <a:t> travellers are using and the brands they are exposed to on their journey.</a:t>
            </a:r>
          </a:p>
          <a:p>
            <a:pPr>
              <a:spcAft>
                <a:spcPts val="1200"/>
              </a:spcAft>
            </a:pPr>
            <a:r>
              <a:rPr lang="en-US" dirty="0" smtClean="0">
                <a:solidFill>
                  <a:srgbClr val="3E364A"/>
                </a:solidFill>
              </a:rPr>
              <a:t>Make </a:t>
            </a:r>
            <a:r>
              <a:rPr lang="en-US" dirty="0">
                <a:solidFill>
                  <a:srgbClr val="3E364A"/>
                </a:solidFill>
              </a:rPr>
              <a:t>sure your brand isn’t missing out.</a:t>
            </a:r>
          </a:p>
        </p:txBody>
      </p:sp>
      <p:sp>
        <p:nvSpPr>
          <p:cNvPr id="4" name="object 4"/>
          <p:cNvSpPr txBox="1">
            <a:spLocks/>
          </p:cNvSpPr>
          <p:nvPr/>
        </p:nvSpPr>
        <p:spPr>
          <a:xfrm>
            <a:off x="7524446" y="760921"/>
            <a:ext cx="4704930" cy="1357965"/>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ct val="90000"/>
              </a:lnSpc>
              <a:spcBef>
                <a:spcPts val="779"/>
              </a:spcBef>
              <a:tabLst>
                <a:tab pos="1136324" algn="l"/>
              </a:tabLst>
            </a:pPr>
            <a:r>
              <a:rPr lang="en-US" sz="4500" b="1" spc="-36" dirty="0" smtClean="0">
                <a:solidFill>
                  <a:srgbClr val="FF0A0A"/>
                </a:solidFill>
              </a:rPr>
              <a:t>Travel: a truly </a:t>
            </a:r>
            <a:br>
              <a:rPr lang="en-US" sz="4500" b="1" spc="-36" dirty="0" smtClean="0">
                <a:solidFill>
                  <a:srgbClr val="FF0A0A"/>
                </a:solidFill>
              </a:rPr>
            </a:br>
            <a:r>
              <a:rPr lang="en-US" sz="4500" b="1" spc="-36" dirty="0" smtClean="0">
                <a:solidFill>
                  <a:srgbClr val="FF0A0A"/>
                </a:solidFill>
              </a:rPr>
              <a:t>worldwide web</a:t>
            </a:r>
            <a:endParaRPr lang="en-US" sz="4500" b="1" dirty="0">
              <a:solidFill>
                <a:srgbClr val="FF0A0A"/>
              </a:solidFill>
            </a:endParaRPr>
          </a:p>
        </p:txBody>
      </p:sp>
      <p:grpSp>
        <p:nvGrpSpPr>
          <p:cNvPr id="5" name="Group 4"/>
          <p:cNvGrpSpPr/>
          <p:nvPr/>
        </p:nvGrpSpPr>
        <p:grpSpPr>
          <a:xfrm>
            <a:off x="7486429" y="2394611"/>
            <a:ext cx="3808104" cy="1108434"/>
            <a:chOff x="7667181" y="1946403"/>
            <a:chExt cx="3772422" cy="1108434"/>
          </a:xfrm>
        </p:grpSpPr>
        <p:cxnSp>
          <p:nvCxnSpPr>
            <p:cNvPr id="6" name="Straight Connector 5"/>
            <p:cNvCxnSpPr/>
            <p:nvPr/>
          </p:nvCxnSpPr>
          <p:spPr>
            <a:xfrm>
              <a:off x="7675693" y="1946403"/>
              <a:ext cx="3763910" cy="0"/>
            </a:xfrm>
            <a:prstGeom prst="line">
              <a:avLst/>
            </a:prstGeom>
            <a:ln w="31750">
              <a:solidFill>
                <a:srgbClr val="2F283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67181" y="3054837"/>
              <a:ext cx="3763910" cy="0"/>
            </a:xfrm>
            <a:prstGeom prst="line">
              <a:avLst/>
            </a:prstGeom>
            <a:ln w="31750">
              <a:solidFill>
                <a:srgbClr val="2F283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908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7" name="object 4"/>
          <p:cNvSpPr txBox="1"/>
          <p:nvPr/>
        </p:nvSpPr>
        <p:spPr>
          <a:xfrm>
            <a:off x="4297733" y="4080987"/>
            <a:ext cx="3050096" cy="2029362"/>
          </a:xfrm>
          <a:prstGeom prst="rect">
            <a:avLst/>
          </a:prstGeom>
        </p:spPr>
        <p:txBody>
          <a:bodyPr vert="horz" wrap="square" lIns="0" tIns="7316" rIns="0" bIns="0" rtlCol="0">
            <a:spAutoFit/>
          </a:bodyPr>
          <a:lstStyle/>
          <a:p>
            <a:pPr marL="7701" marR="3081">
              <a:lnSpc>
                <a:spcPct val="113999"/>
              </a:lnSpc>
              <a:spcAft>
                <a:spcPts val="1200"/>
              </a:spcAft>
            </a:pPr>
            <a:r>
              <a:rPr dirty="0">
                <a:solidFill>
                  <a:srgbClr val="FFFFFF"/>
                </a:solidFill>
              </a:rPr>
              <a:t>If, like </a:t>
            </a:r>
            <a:r>
              <a:rPr spc="-9" dirty="0">
                <a:solidFill>
                  <a:srgbClr val="FFFFFF"/>
                </a:solidFill>
              </a:rPr>
              <a:t>Heathrow, </a:t>
            </a:r>
            <a:r>
              <a:rPr dirty="0">
                <a:solidFill>
                  <a:srgbClr val="FFFFFF"/>
                </a:solidFill>
              </a:rPr>
              <a:t>you want to make </a:t>
            </a:r>
            <a:r>
              <a:rPr spc="-3" dirty="0">
                <a:solidFill>
                  <a:srgbClr val="FFFFFF"/>
                </a:solidFill>
              </a:rPr>
              <a:t>‘every  </a:t>
            </a:r>
            <a:r>
              <a:rPr dirty="0">
                <a:solidFill>
                  <a:srgbClr val="FFFFFF"/>
                </a:solidFill>
              </a:rPr>
              <a:t>journey better’, the </a:t>
            </a:r>
            <a:r>
              <a:rPr dirty="0" smtClean="0">
                <a:solidFill>
                  <a:srgbClr val="FFFFFF"/>
                </a:solidFill>
              </a:rPr>
              <a:t>answer</a:t>
            </a:r>
            <a:r>
              <a:rPr lang="en-GB" dirty="0">
                <a:solidFill>
                  <a:srgbClr val="FFFFFF"/>
                </a:solidFill>
              </a:rPr>
              <a:t> </a:t>
            </a:r>
            <a:r>
              <a:rPr lang="en-GB" dirty="0" smtClean="0">
                <a:solidFill>
                  <a:srgbClr val="FFFFFF"/>
                </a:solidFill>
              </a:rPr>
              <a:t>is</a:t>
            </a:r>
            <a:r>
              <a:rPr dirty="0" smtClean="0">
                <a:solidFill>
                  <a:srgbClr val="FFFFFF"/>
                </a:solidFill>
              </a:rPr>
              <a:t> </a:t>
            </a:r>
            <a:r>
              <a:rPr dirty="0">
                <a:solidFill>
                  <a:srgbClr val="FFFFFF"/>
                </a:solidFill>
              </a:rPr>
              <a:t>probably </a:t>
            </a:r>
            <a:r>
              <a:rPr spc="-3" dirty="0">
                <a:solidFill>
                  <a:srgbClr val="FFFFFF"/>
                </a:solidFill>
              </a:rPr>
              <a:t>quite  important</a:t>
            </a:r>
            <a:r>
              <a:rPr spc="-3" dirty="0" smtClean="0">
                <a:solidFill>
                  <a:srgbClr val="FFFFFF"/>
                </a:solidFill>
              </a:rPr>
              <a:t>.</a:t>
            </a:r>
            <a:endParaRPr lang="en-GB" spc="-3" dirty="0" smtClean="0">
              <a:solidFill>
                <a:srgbClr val="FFFFFF"/>
              </a:solidFill>
            </a:endParaRPr>
          </a:p>
          <a:p>
            <a:pPr marL="7701" marR="3081">
              <a:lnSpc>
                <a:spcPct val="113999"/>
              </a:lnSpc>
              <a:spcAft>
                <a:spcPts val="1200"/>
              </a:spcAft>
            </a:pPr>
            <a:r>
              <a:rPr lang="en-GB" dirty="0" smtClean="0">
                <a:solidFill>
                  <a:srgbClr val="FFFFFF"/>
                </a:solidFill>
              </a:rPr>
              <a:t>These </a:t>
            </a:r>
            <a:r>
              <a:rPr lang="en-GB" dirty="0">
                <a:solidFill>
                  <a:srgbClr val="FFFFFF"/>
                </a:solidFill>
              </a:rPr>
              <a:t>are the facts of the</a:t>
            </a:r>
            <a:r>
              <a:rPr lang="en-GB" spc="-42" dirty="0">
                <a:solidFill>
                  <a:srgbClr val="FFFFFF"/>
                </a:solidFill>
              </a:rPr>
              <a:t> </a:t>
            </a:r>
            <a:r>
              <a:rPr lang="en-GB" dirty="0">
                <a:solidFill>
                  <a:srgbClr val="FFFFFF"/>
                </a:solidFill>
              </a:rPr>
              <a:t>case.</a:t>
            </a:r>
            <a:endParaRPr lang="en-GB" dirty="0"/>
          </a:p>
          <a:p>
            <a:pPr marL="7701" marR="3081">
              <a:lnSpc>
                <a:spcPct val="113999"/>
              </a:lnSpc>
              <a:spcAft>
                <a:spcPts val="1200"/>
              </a:spcAft>
            </a:pPr>
            <a:r>
              <a:rPr lang="en-GB" spc="-9" dirty="0" smtClean="0">
                <a:solidFill>
                  <a:srgbClr val="FFFFFF"/>
                </a:solidFill>
              </a:rPr>
              <a:t>We </a:t>
            </a:r>
            <a:r>
              <a:rPr lang="en-GB" dirty="0">
                <a:solidFill>
                  <a:srgbClr val="FFFFFF"/>
                </a:solidFill>
              </a:rPr>
              <a:t>installed a significant upgrade </a:t>
            </a:r>
            <a:r>
              <a:rPr lang="en-GB" spc="-3" dirty="0">
                <a:solidFill>
                  <a:srgbClr val="FFFFFF"/>
                </a:solidFill>
              </a:rPr>
              <a:t>at  </a:t>
            </a:r>
            <a:r>
              <a:rPr lang="en-GB" spc="-9" dirty="0">
                <a:solidFill>
                  <a:srgbClr val="FFFFFF"/>
                </a:solidFill>
              </a:rPr>
              <a:t>Heathrow. </a:t>
            </a:r>
            <a:r>
              <a:rPr lang="en-GB" spc="-6" dirty="0">
                <a:solidFill>
                  <a:srgbClr val="FFFFFF"/>
                </a:solidFill>
              </a:rPr>
              <a:t>It’s </a:t>
            </a:r>
            <a:r>
              <a:rPr lang="en-GB" spc="-9" dirty="0">
                <a:solidFill>
                  <a:srgbClr val="FFFFFF"/>
                </a:solidFill>
              </a:rPr>
              <a:t>faster. </a:t>
            </a:r>
            <a:r>
              <a:rPr lang="en-GB" dirty="0">
                <a:solidFill>
                  <a:srgbClr val="FFFFFF"/>
                </a:solidFill>
              </a:rPr>
              <a:t>More </a:t>
            </a:r>
            <a:r>
              <a:rPr lang="en-GB" spc="-3" dirty="0">
                <a:solidFill>
                  <a:srgbClr val="FFFFFF"/>
                </a:solidFill>
              </a:rPr>
              <a:t>resilient.  </a:t>
            </a:r>
            <a:r>
              <a:rPr lang="en-GB" dirty="0">
                <a:solidFill>
                  <a:srgbClr val="FFFFFF"/>
                </a:solidFill>
              </a:rPr>
              <a:t>And</a:t>
            </a:r>
            <a:r>
              <a:rPr lang="en-GB" spc="-33" dirty="0">
                <a:solidFill>
                  <a:srgbClr val="FFFFFF"/>
                </a:solidFill>
              </a:rPr>
              <a:t> </a:t>
            </a:r>
            <a:r>
              <a:rPr lang="en-GB" spc="-3" dirty="0">
                <a:solidFill>
                  <a:srgbClr val="FFFFFF"/>
                </a:solidFill>
              </a:rPr>
              <a:t>intuitive</a:t>
            </a:r>
            <a:r>
              <a:rPr lang="en-GB" spc="-3" dirty="0" smtClean="0">
                <a:solidFill>
                  <a:srgbClr val="FFFFFF"/>
                </a:solidFill>
              </a:rPr>
              <a:t>.</a:t>
            </a:r>
            <a:endParaRPr lang="en-GB" dirty="0"/>
          </a:p>
        </p:txBody>
      </p:sp>
      <p:sp>
        <p:nvSpPr>
          <p:cNvPr id="10" name="object 7"/>
          <p:cNvSpPr txBox="1"/>
          <p:nvPr/>
        </p:nvSpPr>
        <p:spPr>
          <a:xfrm>
            <a:off x="7609942" y="4080987"/>
            <a:ext cx="3100540" cy="2029362"/>
          </a:xfrm>
          <a:prstGeom prst="rect">
            <a:avLst/>
          </a:prstGeom>
        </p:spPr>
        <p:txBody>
          <a:bodyPr vert="horz" wrap="square" lIns="0" tIns="7316" rIns="0" bIns="0" rtlCol="0">
            <a:spAutoFit/>
          </a:bodyPr>
          <a:lstStyle/>
          <a:p>
            <a:pPr marL="7701" marR="3081">
              <a:lnSpc>
                <a:spcPct val="113999"/>
              </a:lnSpc>
              <a:spcAft>
                <a:spcPts val="1200"/>
              </a:spcAft>
            </a:pPr>
            <a:r>
              <a:rPr dirty="0">
                <a:solidFill>
                  <a:srgbClr val="FFFFFF"/>
                </a:solidFill>
              </a:rPr>
              <a:t>Usage has grown by 50 per cent. </a:t>
            </a:r>
            <a:r>
              <a:rPr lang="en-GB" dirty="0" smtClean="0">
                <a:solidFill>
                  <a:srgbClr val="FFFFFF"/>
                </a:solidFill>
              </a:rPr>
              <a:t/>
            </a:r>
            <a:br>
              <a:rPr lang="en-GB" dirty="0" smtClean="0">
                <a:solidFill>
                  <a:srgbClr val="FFFFFF"/>
                </a:solidFill>
              </a:rPr>
            </a:br>
            <a:r>
              <a:rPr dirty="0" smtClean="0">
                <a:solidFill>
                  <a:srgbClr val="FFFFFF"/>
                </a:solidFill>
              </a:rPr>
              <a:t>The 2,200 </a:t>
            </a:r>
            <a:r>
              <a:rPr dirty="0">
                <a:solidFill>
                  <a:srgbClr val="FFFFFF"/>
                </a:solidFill>
              </a:rPr>
              <a:t>access points now connect approximately  1.1m devices a</a:t>
            </a:r>
            <a:r>
              <a:rPr spc="-49" dirty="0">
                <a:solidFill>
                  <a:srgbClr val="FFFFFF"/>
                </a:solidFill>
              </a:rPr>
              <a:t> </a:t>
            </a:r>
            <a:r>
              <a:rPr dirty="0">
                <a:solidFill>
                  <a:srgbClr val="FFFFFF"/>
                </a:solidFill>
              </a:rPr>
              <a:t>month</a:t>
            </a:r>
            <a:r>
              <a:rPr dirty="0" smtClean="0">
                <a:solidFill>
                  <a:srgbClr val="FFFFFF"/>
                </a:solidFill>
              </a:rPr>
              <a:t>.</a:t>
            </a:r>
            <a:endParaRPr lang="en-GB" dirty="0" smtClean="0">
              <a:solidFill>
                <a:srgbClr val="FFFFFF"/>
              </a:solidFill>
            </a:endParaRPr>
          </a:p>
          <a:p>
            <a:pPr marL="7701" marR="3081">
              <a:lnSpc>
                <a:spcPct val="113999"/>
              </a:lnSpc>
              <a:spcAft>
                <a:spcPts val="1200"/>
              </a:spcAft>
            </a:pPr>
            <a:r>
              <a:rPr lang="en-GB" dirty="0" smtClean="0">
                <a:solidFill>
                  <a:srgbClr val="FFFFFF"/>
                </a:solidFill>
              </a:rPr>
              <a:t>Every </a:t>
            </a:r>
            <a:r>
              <a:rPr lang="en-GB" dirty="0">
                <a:solidFill>
                  <a:srgbClr val="FFFFFF"/>
                </a:solidFill>
              </a:rPr>
              <a:t>journey that involves </a:t>
            </a:r>
            <a:r>
              <a:rPr lang="en-GB" dirty="0" err="1">
                <a:solidFill>
                  <a:srgbClr val="FFFFFF"/>
                </a:solidFill>
              </a:rPr>
              <a:t>WiFi</a:t>
            </a:r>
            <a:r>
              <a:rPr lang="en-GB" dirty="0">
                <a:solidFill>
                  <a:srgbClr val="FFFFFF"/>
                </a:solidFill>
              </a:rPr>
              <a:t> is </a:t>
            </a:r>
            <a:r>
              <a:rPr lang="en-GB" spc="-18" dirty="0">
                <a:solidFill>
                  <a:srgbClr val="FFFFFF"/>
                </a:solidFill>
              </a:rPr>
              <a:t>now,  </a:t>
            </a:r>
            <a:r>
              <a:rPr lang="en-GB" dirty="0">
                <a:solidFill>
                  <a:srgbClr val="FFFFFF"/>
                </a:solidFill>
              </a:rPr>
              <a:t>indeed, a good deal</a:t>
            </a:r>
            <a:r>
              <a:rPr lang="en-GB" spc="-30" dirty="0">
                <a:solidFill>
                  <a:srgbClr val="FFFFFF"/>
                </a:solidFill>
              </a:rPr>
              <a:t> </a:t>
            </a:r>
            <a:r>
              <a:rPr lang="en-GB" spc="-12" dirty="0">
                <a:solidFill>
                  <a:srgbClr val="FFFFFF"/>
                </a:solidFill>
              </a:rPr>
              <a:t>better.</a:t>
            </a:r>
            <a:endParaRPr lang="en-GB" dirty="0"/>
          </a:p>
          <a:p>
            <a:pPr marL="7701" marR="3081">
              <a:lnSpc>
                <a:spcPct val="113999"/>
              </a:lnSpc>
              <a:spcAft>
                <a:spcPts val="1200"/>
              </a:spcAft>
            </a:pPr>
            <a:r>
              <a:rPr lang="en-GB" dirty="0" smtClean="0">
                <a:solidFill>
                  <a:srgbClr val="FFFFFF"/>
                </a:solidFill>
              </a:rPr>
              <a:t>And </a:t>
            </a:r>
            <a:r>
              <a:rPr lang="en-GB" dirty="0">
                <a:solidFill>
                  <a:srgbClr val="FFFFFF"/>
                </a:solidFill>
              </a:rPr>
              <a:t>with </a:t>
            </a:r>
            <a:r>
              <a:rPr lang="en-GB" dirty="0" err="1">
                <a:solidFill>
                  <a:srgbClr val="FFFFFF"/>
                </a:solidFill>
              </a:rPr>
              <a:t>WiFi</a:t>
            </a:r>
            <a:r>
              <a:rPr lang="en-GB" dirty="0">
                <a:solidFill>
                  <a:srgbClr val="FFFFFF"/>
                </a:solidFill>
              </a:rPr>
              <a:t> this good, brand </a:t>
            </a:r>
            <a:r>
              <a:rPr lang="en-GB" dirty="0" smtClean="0">
                <a:solidFill>
                  <a:srgbClr val="FFFFFF"/>
                </a:solidFill>
              </a:rPr>
              <a:t/>
            </a:r>
            <a:br>
              <a:rPr lang="en-GB" dirty="0" smtClean="0">
                <a:solidFill>
                  <a:srgbClr val="FFFFFF"/>
                </a:solidFill>
              </a:rPr>
            </a:br>
            <a:r>
              <a:rPr lang="en-GB" dirty="0" smtClean="0">
                <a:solidFill>
                  <a:srgbClr val="FFFFFF"/>
                </a:solidFill>
              </a:rPr>
              <a:t>visibility and </a:t>
            </a:r>
            <a:r>
              <a:rPr lang="en-GB" dirty="0">
                <a:solidFill>
                  <a:srgbClr val="FFFFFF"/>
                </a:solidFill>
              </a:rPr>
              <a:t>engagement is</a:t>
            </a:r>
            <a:r>
              <a:rPr lang="en-GB" spc="-24" dirty="0">
                <a:solidFill>
                  <a:srgbClr val="FFFFFF"/>
                </a:solidFill>
              </a:rPr>
              <a:t> </a:t>
            </a:r>
            <a:r>
              <a:rPr lang="en-GB" dirty="0">
                <a:solidFill>
                  <a:srgbClr val="FFFFFF"/>
                </a:solidFill>
              </a:rPr>
              <a:t>soaring</a:t>
            </a:r>
            <a:r>
              <a:rPr lang="en-GB" dirty="0" smtClean="0">
                <a:solidFill>
                  <a:srgbClr val="FFFFFF"/>
                </a:solidFill>
              </a:rPr>
              <a:t>.</a:t>
            </a:r>
            <a:endParaRPr lang="en-GB" dirty="0"/>
          </a:p>
        </p:txBody>
      </p:sp>
      <p:sp>
        <p:nvSpPr>
          <p:cNvPr id="15" name="object 12"/>
          <p:cNvSpPr txBox="1"/>
          <p:nvPr/>
        </p:nvSpPr>
        <p:spPr>
          <a:xfrm>
            <a:off x="888013" y="4300450"/>
            <a:ext cx="3153899" cy="529623"/>
          </a:xfrm>
          <a:prstGeom prst="rect">
            <a:avLst/>
          </a:prstGeom>
        </p:spPr>
        <p:txBody>
          <a:bodyPr vert="horz" wrap="square" lIns="0" tIns="7316" rIns="0" bIns="0" rtlCol="0">
            <a:spAutoFit/>
          </a:bodyPr>
          <a:lstStyle/>
          <a:p>
            <a:pPr marL="7701" marR="3081">
              <a:lnSpc>
                <a:spcPct val="106600"/>
              </a:lnSpc>
              <a:spcBef>
                <a:spcPts val="58"/>
              </a:spcBef>
            </a:pPr>
            <a:r>
              <a:rPr sz="1600" b="1" spc="-30" dirty="0">
                <a:solidFill>
                  <a:srgbClr val="FFFFFF"/>
                </a:solidFill>
              </a:rPr>
              <a:t>Is higher quality WiFi really used  by more people more often?</a:t>
            </a:r>
            <a:endParaRPr sz="1600" b="1" spc="-30" dirty="0"/>
          </a:p>
        </p:txBody>
      </p:sp>
      <p:sp>
        <p:nvSpPr>
          <p:cNvPr id="16" name="object 13"/>
          <p:cNvSpPr txBox="1">
            <a:spLocks/>
          </p:cNvSpPr>
          <p:nvPr/>
        </p:nvSpPr>
        <p:spPr>
          <a:xfrm>
            <a:off x="818437" y="2092730"/>
            <a:ext cx="3648487" cy="1484923"/>
          </a:xfrm>
          <a:prstGeom prst="rect">
            <a:avLst/>
          </a:prstGeom>
        </p:spPr>
        <p:txBody>
          <a:bodyPr vert="horz" wrap="square" lIns="0" tIns="9896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7701" marR="3081">
              <a:lnSpc>
                <a:spcPts val="5400"/>
              </a:lnSpc>
              <a:spcBef>
                <a:spcPts val="779"/>
              </a:spcBef>
            </a:pPr>
            <a:r>
              <a:rPr lang="en-US" sz="5003" b="1" spc="-3" dirty="0" smtClean="0">
                <a:solidFill>
                  <a:srgbClr val="FF0A0A"/>
                </a:solidFill>
              </a:rPr>
              <a:t>Flying high  at</a:t>
            </a:r>
            <a:r>
              <a:rPr lang="en-US" sz="5003" b="1" spc="-55" dirty="0" smtClean="0">
                <a:solidFill>
                  <a:srgbClr val="FF0A0A"/>
                </a:solidFill>
              </a:rPr>
              <a:t> </a:t>
            </a:r>
            <a:r>
              <a:rPr lang="en-US" sz="5003" b="1" spc="-6" dirty="0" smtClean="0">
                <a:solidFill>
                  <a:srgbClr val="FF0A0A"/>
                </a:solidFill>
              </a:rPr>
              <a:t>Heathrow</a:t>
            </a:r>
            <a:endParaRPr lang="en-US" sz="5003" b="1" dirty="0">
              <a:solidFill>
                <a:srgbClr val="FF0A0A"/>
              </a:solidFill>
            </a:endParaRPr>
          </a:p>
        </p:txBody>
      </p:sp>
      <p:grpSp>
        <p:nvGrpSpPr>
          <p:cNvPr id="2" name="Group 1"/>
          <p:cNvGrpSpPr/>
          <p:nvPr/>
        </p:nvGrpSpPr>
        <p:grpSpPr>
          <a:xfrm>
            <a:off x="904876" y="4181212"/>
            <a:ext cx="3023658" cy="769945"/>
            <a:chOff x="904875" y="4409821"/>
            <a:chExt cx="3089275" cy="769945"/>
          </a:xfrm>
        </p:grpSpPr>
        <p:cxnSp>
          <p:nvCxnSpPr>
            <p:cNvPr id="11" name="Straight Connector 10"/>
            <p:cNvCxnSpPr/>
            <p:nvPr/>
          </p:nvCxnSpPr>
          <p:spPr>
            <a:xfrm>
              <a:off x="904875" y="4409821"/>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4875" y="5179766"/>
              <a:ext cx="308927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page-9-iStock-686201840.jpg"/>
          <p:cNvPicPr>
            <a:picLocks noChangeAspect="1"/>
          </p:cNvPicPr>
          <p:nvPr/>
        </p:nvPicPr>
        <p:blipFill rotWithShape="1">
          <a:blip r:embed="rId3">
            <a:extLst>
              <a:ext uri="{28A0092B-C50C-407E-A947-70E740481C1C}">
                <a14:useLocalDpi xmlns:a14="http://schemas.microsoft.com/office/drawing/2010/main" val="0"/>
              </a:ext>
            </a:extLst>
          </a:blip>
          <a:srcRect l="16546" t="53918" r="48607" b="9423"/>
          <a:stretch/>
        </p:blipFill>
        <p:spPr>
          <a:xfrm>
            <a:off x="6951132" y="802794"/>
            <a:ext cx="3863109" cy="2709333"/>
          </a:xfrm>
          <a:prstGeom prst="rect">
            <a:avLst/>
          </a:prstGeom>
        </p:spPr>
      </p:pic>
    </p:spTree>
    <p:extLst>
      <p:ext uri="{BB962C8B-B14F-4D97-AF65-F5344CB8AC3E}">
        <p14:creationId xmlns:p14="http://schemas.microsoft.com/office/powerpoint/2010/main" val="127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2954</TotalTime>
  <Words>2289</Words>
  <Application>Microsoft Macintosh PowerPoint</Application>
  <PresentationFormat>Custom</PresentationFormat>
  <Paragraphs>364</Paragraphs>
  <Slides>41</Slides>
  <Notes>36</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Heathrow sponsorship helps brands take off</vt:lpstr>
      <vt:lpstr>PowerPoint Presentation</vt:lpstr>
      <vt:lpstr>PowerPoint Presentation</vt:lpstr>
      <vt:lpstr>PowerPoint Presentation</vt:lpstr>
      <vt:lpstr>PowerPoint Presentation</vt:lpstr>
      <vt:lpstr>PowerPoint Presentation</vt:lpstr>
      <vt:lpstr>Regional airports:  The 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Lowe</dc:creator>
  <cp:lastModifiedBy>xxx xxx</cp:lastModifiedBy>
  <cp:revision>276</cp:revision>
  <dcterms:modified xsi:type="dcterms:W3CDTF">2017-10-18T10:46:52Z</dcterms:modified>
</cp:coreProperties>
</file>